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Ubuntu"/>
      <p:regular r:id="rId24"/>
      <p:bold r:id="rId25"/>
      <p:italic r:id="rId26"/>
      <p:boldItalic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Ubuntu-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Ubuntu-italic.fntdata"/><Relationship Id="rId25" Type="http://schemas.openxmlformats.org/officeDocument/2006/relationships/font" Target="fonts/Ubuntu-bold.fntdata"/><Relationship Id="rId28" Type="http://schemas.openxmlformats.org/officeDocument/2006/relationships/font" Target="fonts/Roboto-regular.fntdata"/><Relationship Id="rId27" Type="http://schemas.openxmlformats.org/officeDocument/2006/relationships/font" Target="fonts/Ubuntu-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de64db5b5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bde64db5b5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de64db5b5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de64db5b5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de64db5b5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bde64db5b5_1_3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de64db5b5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bde64db5b5_1_3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de64db5b5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bde64db5b5_1_3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bde64db5b5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bde64db5b5_1_4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de676eb7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bde676eb77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de64db5b5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bde64db5b5_1_4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bde64db5b5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bde64db5b5_1_4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de64db5b5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bde64db5b5_1_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de64db5b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bde64db5b5_1_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de64db5b5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bde64db5b5_1_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de64db5b5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2bde64db5b5_1_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de64db5b5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bde64db5b5_1_1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de64db5b5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bde64db5b5_1_2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de676eb7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bde676eb77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de64db5b5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bde64db5b5_1_2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5" name="Shape 75"/>
        <p:cNvGrpSpPr/>
        <p:nvPr/>
      </p:nvGrpSpPr>
      <p:grpSpPr>
        <a:xfrm>
          <a:off x="0" y="0"/>
          <a:ext cx="0" cy="0"/>
          <a:chOff x="0" y="0"/>
          <a:chExt cx="0" cy="0"/>
        </a:xfrm>
      </p:grpSpPr>
      <p:sp>
        <p:nvSpPr>
          <p:cNvPr id="76" name="Google Shape;76;p17"/>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7"/>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78" name="Google Shape;78;p1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7"/>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0" name="Google Shape;80;p17"/>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18"/>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drive.google.com/file/d/1ZYIOZ044OXHP5iufHRWVzzu3mvKZpEhK/view"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4.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30" name="Google Shape;130;p25"/>
          <p:cNvPicPr preferRelativeResize="0"/>
          <p:nvPr/>
        </p:nvPicPr>
        <p:blipFill rotWithShape="1">
          <a:blip r:embed="rId3">
            <a:alphaModFix/>
          </a:blip>
          <a:srcRect b="-2" l="5377" r="3712" t="10098"/>
          <a:stretch/>
        </p:blipFill>
        <p:spPr>
          <a:xfrm>
            <a:off x="2642616" y="8"/>
            <a:ext cx="6501384" cy="5143492"/>
          </a:xfrm>
          <a:prstGeom prst="rect">
            <a:avLst/>
          </a:prstGeom>
          <a:noFill/>
          <a:ln>
            <a:noFill/>
          </a:ln>
        </p:spPr>
      </p:pic>
      <p:sp>
        <p:nvSpPr>
          <p:cNvPr id="131" name="Google Shape;131;p25"/>
          <p:cNvSpPr/>
          <p:nvPr/>
        </p:nvSpPr>
        <p:spPr>
          <a:xfrm>
            <a:off x="2" y="0"/>
            <a:ext cx="7004405" cy="51435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25"/>
          <p:cNvSpPr txBox="1"/>
          <p:nvPr>
            <p:ph type="ctrTitle"/>
          </p:nvPr>
        </p:nvSpPr>
        <p:spPr>
          <a:xfrm>
            <a:off x="358486" y="841772"/>
            <a:ext cx="3017520" cy="2403101"/>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Calibri"/>
              <a:buNone/>
            </a:pPr>
            <a:r>
              <a:rPr b="1" lang="en" sz="3600">
                <a:solidFill>
                  <a:schemeClr val="lt1"/>
                </a:solidFill>
              </a:rPr>
              <a:t>Advanced Mobile Robotic Object Sorter</a:t>
            </a:r>
            <a:endParaRPr/>
          </a:p>
        </p:txBody>
      </p:sp>
      <p:sp>
        <p:nvSpPr>
          <p:cNvPr id="133" name="Google Shape;133;p25"/>
          <p:cNvSpPr txBox="1"/>
          <p:nvPr>
            <p:ph idx="1" type="subTitle"/>
          </p:nvPr>
        </p:nvSpPr>
        <p:spPr>
          <a:xfrm>
            <a:off x="358485" y="3654691"/>
            <a:ext cx="3017520" cy="1212875"/>
          </a:xfrm>
          <a:prstGeom prst="rect">
            <a:avLst/>
          </a:prstGeom>
          <a:noFill/>
          <a:ln>
            <a:noFill/>
          </a:ln>
        </p:spPr>
        <p:txBody>
          <a:bodyPr anchorCtr="0" anchor="t" bIns="34275" lIns="68575" spcFirstLastPara="1" rIns="68575" wrap="square" tIns="34275">
            <a:normAutofit fontScale="25000" lnSpcReduction="20000"/>
          </a:bodyPr>
          <a:lstStyle/>
          <a:p>
            <a:pPr indent="0" lvl="0" marL="0" rtl="0" algn="ctr">
              <a:lnSpc>
                <a:spcPct val="90000"/>
              </a:lnSpc>
              <a:spcBef>
                <a:spcPts val="0"/>
              </a:spcBef>
              <a:spcAft>
                <a:spcPts val="0"/>
              </a:spcAft>
              <a:buClr>
                <a:schemeClr val="lt1"/>
              </a:buClr>
              <a:buSzPct val="100000"/>
              <a:buNone/>
            </a:pPr>
            <a:r>
              <a:rPr b="1" i="0" lang="en" sz="3600" u="none" strike="noStrike">
                <a:solidFill>
                  <a:schemeClr val="lt1"/>
                </a:solidFill>
                <a:latin typeface="Arial"/>
                <a:ea typeface="Arial"/>
                <a:cs typeface="Arial"/>
                <a:sym typeface="Arial"/>
              </a:rPr>
              <a:t>by</a:t>
            </a:r>
            <a:endParaRPr/>
          </a:p>
          <a:p>
            <a:pPr indent="0" lvl="0" marL="0" rtl="0" algn="ctr">
              <a:lnSpc>
                <a:spcPct val="90000"/>
              </a:lnSpc>
              <a:spcBef>
                <a:spcPts val="800"/>
              </a:spcBef>
              <a:spcAft>
                <a:spcPts val="0"/>
              </a:spcAft>
              <a:buClr>
                <a:schemeClr val="lt1"/>
              </a:buClr>
              <a:buSzPct val="100000"/>
              <a:buNone/>
            </a:pPr>
            <a:r>
              <a:rPr b="1" i="0" lang="en" sz="3600" u="none" strike="noStrike">
                <a:solidFill>
                  <a:schemeClr val="lt1"/>
                </a:solidFill>
                <a:latin typeface="Arial"/>
                <a:ea typeface="Arial"/>
                <a:cs typeface="Arial"/>
                <a:sym typeface="Arial"/>
              </a:rPr>
              <a:t>Sotomi Oluwadamilola</a:t>
            </a:r>
            <a:endParaRPr b="0" sz="3600">
              <a:solidFill>
                <a:schemeClr val="lt1"/>
              </a:solidFill>
            </a:endParaRPr>
          </a:p>
          <a:p>
            <a:pPr indent="0" lvl="0" marL="0" rtl="0" algn="ctr">
              <a:lnSpc>
                <a:spcPct val="90000"/>
              </a:lnSpc>
              <a:spcBef>
                <a:spcPts val="800"/>
              </a:spcBef>
              <a:spcAft>
                <a:spcPts val="0"/>
              </a:spcAft>
              <a:buClr>
                <a:schemeClr val="lt1"/>
              </a:buClr>
              <a:buSzPct val="100000"/>
              <a:buNone/>
            </a:pPr>
            <a:r>
              <a:rPr b="1" i="0" lang="en" sz="3600" u="none" strike="noStrike">
                <a:solidFill>
                  <a:schemeClr val="lt1"/>
                </a:solidFill>
                <a:latin typeface="Arial"/>
                <a:ea typeface="Arial"/>
                <a:cs typeface="Arial"/>
                <a:sym typeface="Arial"/>
              </a:rPr>
              <a:t>El Tannir, Omar</a:t>
            </a:r>
            <a:r>
              <a:rPr b="0" i="0" lang="en" sz="3600" u="none" strike="noStrike">
                <a:solidFill>
                  <a:schemeClr val="lt1"/>
                </a:solidFill>
                <a:latin typeface="Arial"/>
                <a:ea typeface="Arial"/>
                <a:cs typeface="Arial"/>
                <a:sym typeface="Arial"/>
              </a:rPr>
              <a:t> </a:t>
            </a:r>
            <a:endParaRPr b="0" sz="3600">
              <a:solidFill>
                <a:schemeClr val="lt1"/>
              </a:solidFill>
            </a:endParaRPr>
          </a:p>
          <a:p>
            <a:pPr indent="0" lvl="0" marL="0" rtl="0" algn="ctr">
              <a:lnSpc>
                <a:spcPct val="90000"/>
              </a:lnSpc>
              <a:spcBef>
                <a:spcPts val="800"/>
              </a:spcBef>
              <a:spcAft>
                <a:spcPts val="0"/>
              </a:spcAft>
              <a:buClr>
                <a:schemeClr val="lt1"/>
              </a:buClr>
              <a:buSzPct val="100000"/>
              <a:buNone/>
            </a:pPr>
            <a:r>
              <a:rPr b="1" i="0" lang="en" sz="3600" u="none" strike="noStrike">
                <a:solidFill>
                  <a:schemeClr val="lt1"/>
                </a:solidFill>
                <a:latin typeface="Arial"/>
                <a:ea typeface="Arial"/>
                <a:cs typeface="Arial"/>
                <a:sym typeface="Arial"/>
              </a:rPr>
              <a:t>Ravi, Yukteshwar</a:t>
            </a:r>
            <a:endParaRPr b="0" sz="3600">
              <a:solidFill>
                <a:schemeClr val="lt1"/>
              </a:solidFill>
            </a:endParaRPr>
          </a:p>
          <a:p>
            <a:pPr indent="0" lvl="0" marL="0" rtl="0" algn="ctr">
              <a:lnSpc>
                <a:spcPct val="90000"/>
              </a:lnSpc>
              <a:spcBef>
                <a:spcPts val="800"/>
              </a:spcBef>
              <a:spcAft>
                <a:spcPts val="0"/>
              </a:spcAft>
              <a:buClr>
                <a:schemeClr val="lt1"/>
              </a:buClr>
              <a:buSzPct val="100000"/>
              <a:buNone/>
            </a:pPr>
            <a:r>
              <a:rPr b="1" lang="en" sz="3600">
                <a:solidFill>
                  <a:schemeClr val="lt1"/>
                </a:solidFill>
                <a:latin typeface="Arial"/>
                <a:ea typeface="Arial"/>
                <a:cs typeface="Arial"/>
                <a:sym typeface="Arial"/>
              </a:rPr>
              <a:t>Ragupathy, Sai Nishit</a:t>
            </a:r>
            <a:endParaRPr b="0" sz="3600">
              <a:solidFill>
                <a:schemeClr val="lt1"/>
              </a:solidFill>
            </a:endParaRPr>
          </a:p>
          <a:p>
            <a:pPr indent="0" lvl="0" marL="0" rtl="0" algn="ctr">
              <a:lnSpc>
                <a:spcPct val="90000"/>
              </a:lnSpc>
              <a:spcBef>
                <a:spcPts val="800"/>
              </a:spcBef>
              <a:spcAft>
                <a:spcPts val="0"/>
              </a:spcAft>
              <a:buClr>
                <a:schemeClr val="lt1"/>
              </a:buClr>
              <a:buSzPct val="100000"/>
              <a:buNone/>
            </a:pPr>
            <a:r>
              <a:t/>
            </a:r>
            <a:endParaRPr b="0" sz="3600">
              <a:solidFill>
                <a:schemeClr val="lt1"/>
              </a:solidFill>
            </a:endParaRPr>
          </a:p>
          <a:p>
            <a:pPr indent="0" lvl="0" marL="0" rtl="0" algn="l">
              <a:lnSpc>
                <a:spcPct val="90000"/>
              </a:lnSpc>
              <a:spcBef>
                <a:spcPts val="800"/>
              </a:spcBef>
              <a:spcAft>
                <a:spcPts val="0"/>
              </a:spcAft>
              <a:buClr>
                <a:schemeClr val="lt1"/>
              </a:buClr>
              <a:buSzPct val="100000"/>
              <a:buNone/>
            </a:pPr>
            <a:br>
              <a:rPr b="0" lang="en" sz="400">
                <a:solidFill>
                  <a:schemeClr val="lt1"/>
                </a:solidFill>
              </a:rPr>
            </a:br>
            <a:endParaRPr b="1" sz="400">
              <a:solidFill>
                <a:schemeClr val="lt1"/>
              </a:solidFill>
            </a:endParaRPr>
          </a:p>
        </p:txBody>
      </p:sp>
      <p:sp>
        <p:nvSpPr>
          <p:cNvPr id="134" name="Google Shape;134;p25"/>
          <p:cNvSpPr/>
          <p:nvPr/>
        </p:nvSpPr>
        <p:spPr>
          <a:xfrm rot="5400000">
            <a:off x="569941" y="260093"/>
            <a:ext cx="109728"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35" name="Google Shape;135;p25"/>
          <p:cNvSpPr/>
          <p:nvPr/>
        </p:nvSpPr>
        <p:spPr>
          <a:xfrm>
            <a:off x="360772" y="3410190"/>
            <a:ext cx="2983230" cy="13716"/>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idx="1" type="subTitle"/>
          </p:nvPr>
        </p:nvSpPr>
        <p:spPr>
          <a:xfrm>
            <a:off x="1143000" y="490294"/>
            <a:ext cx="6858000" cy="3453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91" name="Google Shape;291;p34"/>
          <p:cNvPicPr preferRelativeResize="0"/>
          <p:nvPr/>
        </p:nvPicPr>
        <p:blipFill>
          <a:blip r:embed="rId3">
            <a:alphaModFix/>
          </a:blip>
          <a:stretch>
            <a:fillRect/>
          </a:stretch>
        </p:blipFill>
        <p:spPr>
          <a:xfrm>
            <a:off x="3439802" y="0"/>
            <a:ext cx="219114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5" name="Shape 295"/>
        <p:cNvGrpSpPr/>
        <p:nvPr/>
      </p:nvGrpSpPr>
      <p:grpSpPr>
        <a:xfrm>
          <a:off x="0" y="0"/>
          <a:ext cx="0" cy="0"/>
          <a:chOff x="0" y="0"/>
          <a:chExt cx="0" cy="0"/>
        </a:xfrm>
      </p:grpSpPr>
      <p:sp>
        <p:nvSpPr>
          <p:cNvPr id="296" name="Google Shape;296;p3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35"/>
          <p:cNvSpPr/>
          <p:nvPr/>
        </p:nvSpPr>
        <p:spPr>
          <a:xfrm flipH="1" rot="5400000">
            <a:off x="-1063154" y="1063154"/>
            <a:ext cx="5156863" cy="3030558"/>
          </a:xfrm>
          <a:prstGeom prst="rect">
            <a:avLst/>
          </a:prstGeom>
          <a:gradFill>
            <a:gsLst>
              <a:gs pos="0">
                <a:srgbClr val="000000"/>
              </a:gs>
              <a:gs pos="100000">
                <a:srgbClr val="2F5496"/>
              </a:gs>
            </a:gsLst>
            <a:lin ang="186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8" name="Google Shape;298;p35"/>
          <p:cNvSpPr/>
          <p:nvPr/>
        </p:nvSpPr>
        <p:spPr>
          <a:xfrm rot="-5400000">
            <a:off x="-118871" y="1995355"/>
            <a:ext cx="3266696" cy="3028952"/>
          </a:xfrm>
          <a:prstGeom prst="rect">
            <a:avLst/>
          </a:prstGeom>
          <a:gradFill>
            <a:gsLst>
              <a:gs pos="0">
                <a:srgbClr val="4472C4">
                  <a:alpha val="49803"/>
                </a:srgbClr>
              </a:gs>
              <a:gs pos="100000">
                <a:srgbClr val="1F3864">
                  <a:alpha val="0"/>
                </a:srgbClr>
              </a:gs>
            </a:gsLst>
            <a:lin ang="11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9" name="Google Shape;299;p35"/>
          <p:cNvSpPr/>
          <p:nvPr/>
        </p:nvSpPr>
        <p:spPr>
          <a:xfrm flipH="1" rot="-5400000">
            <a:off x="-885662" y="1228564"/>
            <a:ext cx="5143179" cy="2686051"/>
          </a:xfrm>
          <a:prstGeom prst="rect">
            <a:avLst/>
          </a:prstGeom>
          <a:gradFill>
            <a:gsLst>
              <a:gs pos="0">
                <a:srgbClr val="000000">
                  <a:alpha val="58823"/>
                </a:srgbClr>
              </a:gs>
              <a:gs pos="69000">
                <a:srgbClr val="4472C4">
                  <a:alpha val="0"/>
                </a:srgbClr>
              </a:gs>
              <a:gs pos="100000">
                <a:srgbClr val="4472C4">
                  <a:alpha val="0"/>
                </a:srgbClr>
              </a:gs>
            </a:gsLst>
            <a:lin ang="13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0" name="Google Shape;300;p35"/>
          <p:cNvSpPr/>
          <p:nvPr/>
        </p:nvSpPr>
        <p:spPr>
          <a:xfrm rot="6097846">
            <a:off x="-560516" y="900984"/>
            <a:ext cx="3606227" cy="3066500"/>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5882"/>
                </a:srgbClr>
              </a:gs>
            </a:gsLst>
            <a:lin ang="186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1" name="Google Shape;301;p35"/>
          <p:cNvSpPr txBox="1"/>
          <p:nvPr>
            <p:ph type="title"/>
          </p:nvPr>
        </p:nvSpPr>
        <p:spPr>
          <a:xfrm>
            <a:off x="495031" y="2075330"/>
            <a:ext cx="2160621" cy="230393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FFFF"/>
              </a:buClr>
              <a:buSzPts val="3000"/>
              <a:buFont typeface="Calibri"/>
              <a:buNone/>
            </a:pPr>
            <a:r>
              <a:rPr b="1" lang="en" sz="3000">
                <a:solidFill>
                  <a:srgbClr val="FFFFFF"/>
                </a:solidFill>
                <a:latin typeface="Calibri"/>
                <a:ea typeface="Calibri"/>
                <a:cs typeface="Calibri"/>
                <a:sym typeface="Calibri"/>
              </a:rPr>
              <a:t>CIRCUIT SCHEMATIC</a:t>
            </a:r>
            <a:endParaRPr/>
          </a:p>
        </p:txBody>
      </p:sp>
      <p:pic>
        <p:nvPicPr>
          <p:cNvPr id="302" name="Google Shape;302;p35"/>
          <p:cNvPicPr preferRelativeResize="0"/>
          <p:nvPr>
            <p:ph idx="1" type="body"/>
          </p:nvPr>
        </p:nvPicPr>
        <p:blipFill rotWithShape="1">
          <a:blip r:embed="rId3">
            <a:alphaModFix/>
          </a:blip>
          <a:srcRect b="0" l="3703" r="3703" t="0"/>
          <a:stretch/>
        </p:blipFill>
        <p:spPr>
          <a:xfrm>
            <a:off x="3423071" y="586953"/>
            <a:ext cx="5419200" cy="3969600"/>
          </a:xfrm>
          <a:prstGeom prst="rect">
            <a:avLst/>
          </a:prstGeom>
          <a:noFill/>
          <a:ln>
            <a:noFill/>
          </a:ln>
        </p:spPr>
      </p:pic>
      <p:pic>
        <p:nvPicPr>
          <p:cNvPr id="303" name="Google Shape;303;p35"/>
          <p:cNvPicPr preferRelativeResize="0"/>
          <p:nvPr/>
        </p:nvPicPr>
        <p:blipFill>
          <a:blip r:embed="rId4">
            <a:alphaModFix/>
          </a:blip>
          <a:stretch>
            <a:fillRect/>
          </a:stretch>
        </p:blipFill>
        <p:spPr>
          <a:xfrm>
            <a:off x="3471550" y="3780250"/>
            <a:ext cx="1032075" cy="729175"/>
          </a:xfrm>
          <a:prstGeom prst="rect">
            <a:avLst/>
          </a:prstGeom>
          <a:noFill/>
          <a:ln>
            <a:noFill/>
          </a:ln>
        </p:spPr>
      </p:pic>
      <p:pic>
        <p:nvPicPr>
          <p:cNvPr id="304" name="Google Shape;304;p35"/>
          <p:cNvPicPr preferRelativeResize="0"/>
          <p:nvPr/>
        </p:nvPicPr>
        <p:blipFill>
          <a:blip r:embed="rId4">
            <a:alphaModFix/>
          </a:blip>
          <a:stretch>
            <a:fillRect/>
          </a:stretch>
        </p:blipFill>
        <p:spPr>
          <a:xfrm>
            <a:off x="5392575" y="911075"/>
            <a:ext cx="1093525" cy="772600"/>
          </a:xfrm>
          <a:prstGeom prst="rect">
            <a:avLst/>
          </a:prstGeom>
          <a:noFill/>
          <a:ln>
            <a:noFill/>
          </a:ln>
        </p:spPr>
      </p:pic>
      <p:sp>
        <p:nvSpPr>
          <p:cNvPr id="305" name="Google Shape;305;p35"/>
          <p:cNvSpPr txBox="1"/>
          <p:nvPr/>
        </p:nvSpPr>
        <p:spPr>
          <a:xfrm>
            <a:off x="5633800" y="1091600"/>
            <a:ext cx="65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QTR 8RC</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SENSOR</a:t>
            </a:r>
            <a:endParaRPr sz="1000">
              <a:solidFill>
                <a:schemeClr val="dk1"/>
              </a:solidFill>
              <a:latin typeface="Calibri"/>
              <a:ea typeface="Calibri"/>
              <a:cs typeface="Calibri"/>
              <a:sym typeface="Calibri"/>
            </a:endParaRPr>
          </a:p>
        </p:txBody>
      </p:sp>
      <p:sp>
        <p:nvSpPr>
          <p:cNvPr id="306" name="Google Shape;306;p35"/>
          <p:cNvSpPr txBox="1"/>
          <p:nvPr/>
        </p:nvSpPr>
        <p:spPr>
          <a:xfrm>
            <a:off x="3660338" y="3937075"/>
            <a:ext cx="80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Camera</a:t>
            </a:r>
            <a:endParaRPr sz="1500">
              <a:solidFill>
                <a:schemeClr val="dk1"/>
              </a:solidFill>
              <a:latin typeface="Calibri"/>
              <a:ea typeface="Calibri"/>
              <a:cs typeface="Calibri"/>
              <a:sym typeface="Calibri"/>
            </a:endParaRPr>
          </a:p>
        </p:txBody>
      </p:sp>
      <p:sp>
        <p:nvSpPr>
          <p:cNvPr id="307" name="Google Shape;307;p35"/>
          <p:cNvSpPr/>
          <p:nvPr/>
        </p:nvSpPr>
        <p:spPr>
          <a:xfrm>
            <a:off x="5504275" y="1019875"/>
            <a:ext cx="848700" cy="66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8" name="Google Shape;308;p35"/>
          <p:cNvSpPr/>
          <p:nvPr/>
        </p:nvSpPr>
        <p:spPr>
          <a:xfrm>
            <a:off x="3660350" y="3812875"/>
            <a:ext cx="848700" cy="66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9" name="Google Shape;309;p35"/>
          <p:cNvSpPr/>
          <p:nvPr/>
        </p:nvSpPr>
        <p:spPr>
          <a:xfrm>
            <a:off x="7752250" y="3042338"/>
            <a:ext cx="802500" cy="36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0" name="Google Shape;310;p35"/>
          <p:cNvSpPr txBox="1"/>
          <p:nvPr/>
        </p:nvSpPr>
        <p:spPr>
          <a:xfrm>
            <a:off x="5570350" y="1014650"/>
            <a:ext cx="1032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QTR 8rc</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chemeClr val="dk1"/>
                </a:solidFill>
                <a:latin typeface="Calibri"/>
                <a:ea typeface="Calibri"/>
                <a:cs typeface="Calibri"/>
                <a:sym typeface="Calibri"/>
              </a:rPr>
              <a:t>Sensor</a:t>
            </a:r>
            <a:endParaRPr sz="1500">
              <a:solidFill>
                <a:schemeClr val="dk1"/>
              </a:solidFill>
              <a:latin typeface="Calibri"/>
              <a:ea typeface="Calibri"/>
              <a:cs typeface="Calibri"/>
              <a:sym typeface="Calibri"/>
            </a:endParaRPr>
          </a:p>
        </p:txBody>
      </p:sp>
      <p:sp>
        <p:nvSpPr>
          <p:cNvPr id="311" name="Google Shape;311;p35"/>
          <p:cNvSpPr txBox="1"/>
          <p:nvPr/>
        </p:nvSpPr>
        <p:spPr>
          <a:xfrm>
            <a:off x="3723300" y="3862925"/>
            <a:ext cx="84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Color</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chemeClr val="dk1"/>
                </a:solidFill>
                <a:latin typeface="Calibri"/>
                <a:ea typeface="Calibri"/>
                <a:cs typeface="Calibri"/>
                <a:sym typeface="Calibri"/>
              </a:rPr>
              <a:t>sensor</a:t>
            </a:r>
            <a:endParaRPr sz="1500">
              <a:solidFill>
                <a:schemeClr val="dk1"/>
              </a:solidFill>
              <a:latin typeface="Calibri"/>
              <a:ea typeface="Calibri"/>
              <a:cs typeface="Calibri"/>
              <a:sym typeface="Calibri"/>
            </a:endParaRPr>
          </a:p>
        </p:txBody>
      </p:sp>
      <p:sp>
        <p:nvSpPr>
          <p:cNvPr id="312" name="Google Shape;312;p35"/>
          <p:cNvSpPr txBox="1"/>
          <p:nvPr/>
        </p:nvSpPr>
        <p:spPr>
          <a:xfrm>
            <a:off x="7706000" y="3019550"/>
            <a:ext cx="117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IR Sensor</a:t>
            </a:r>
            <a:endParaRPr sz="1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3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8" name="Google Shape;318;p36"/>
          <p:cNvSpPr/>
          <p:nvPr/>
        </p:nvSpPr>
        <p:spPr>
          <a:xfrm flipH="1">
            <a:off x="-1" y="-1"/>
            <a:ext cx="9143999" cy="1193056"/>
          </a:xfrm>
          <a:prstGeom prst="rect">
            <a:avLst/>
          </a:prstGeom>
          <a:gradFill>
            <a:gsLst>
              <a:gs pos="0">
                <a:srgbClr val="000000"/>
              </a:gs>
              <a:gs pos="100000">
                <a:srgbClr val="2F5496"/>
              </a:gs>
            </a:gsLst>
            <a:lin ang="8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36"/>
          <p:cNvSpPr/>
          <p:nvPr/>
        </p:nvSpPr>
        <p:spPr>
          <a:xfrm flipH="1" rot="10800000">
            <a:off x="-2" y="0"/>
            <a:ext cx="6086480" cy="1193056"/>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36"/>
          <p:cNvSpPr/>
          <p:nvPr/>
        </p:nvSpPr>
        <p:spPr>
          <a:xfrm flipH="1">
            <a:off x="6086474" y="-1"/>
            <a:ext cx="3057524" cy="1193056"/>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36"/>
          <p:cNvSpPr/>
          <p:nvPr/>
        </p:nvSpPr>
        <p:spPr>
          <a:xfrm>
            <a:off x="344513" y="-1"/>
            <a:ext cx="8799485" cy="1198075"/>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2" name="Google Shape;322;p36"/>
          <p:cNvSpPr txBox="1"/>
          <p:nvPr>
            <p:ph type="title"/>
          </p:nvPr>
        </p:nvSpPr>
        <p:spPr>
          <a:xfrm>
            <a:off x="1028699" y="220903"/>
            <a:ext cx="7421963" cy="77525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3000"/>
              <a:buFont typeface="Calibri"/>
              <a:buNone/>
            </a:pPr>
            <a:r>
              <a:rPr b="1" lang="en" sz="3000">
                <a:solidFill>
                  <a:srgbClr val="FFFFFF"/>
                </a:solidFill>
              </a:rPr>
              <a:t>PROBLEMS ENCOUNTERED AND LIMITATIONS </a:t>
            </a:r>
            <a:endParaRPr/>
          </a:p>
        </p:txBody>
      </p:sp>
      <p:sp>
        <p:nvSpPr>
          <p:cNvPr id="323" name="Google Shape;323;p36"/>
          <p:cNvSpPr txBox="1"/>
          <p:nvPr>
            <p:ph idx="1" type="body"/>
          </p:nvPr>
        </p:nvSpPr>
        <p:spPr>
          <a:xfrm>
            <a:off x="1028699" y="1738648"/>
            <a:ext cx="7293023" cy="2762519"/>
          </a:xfrm>
          <a:prstGeom prst="rect">
            <a:avLst/>
          </a:prstGeom>
          <a:noFill/>
          <a:ln>
            <a:noFill/>
          </a:ln>
        </p:spPr>
        <p:txBody>
          <a:bodyPr anchorCtr="0" anchor="ctr" bIns="34275" lIns="68575" spcFirstLastPara="1" rIns="68575" wrap="square" tIns="34275">
            <a:normAutofit/>
          </a:bodyPr>
          <a:lstStyle/>
          <a:p>
            <a:pPr indent="-215900" lvl="0" marL="177800" rtl="0" algn="l">
              <a:lnSpc>
                <a:spcPct val="115000"/>
              </a:lnSpc>
              <a:spcBef>
                <a:spcPts val="0"/>
              </a:spcBef>
              <a:spcAft>
                <a:spcPts val="0"/>
              </a:spcAft>
              <a:buSzPts val="2000"/>
              <a:buChar char="•"/>
            </a:pPr>
            <a:r>
              <a:rPr lang="en" sz="1500">
                <a:latin typeface="Arial"/>
                <a:ea typeface="Arial"/>
                <a:cs typeface="Arial"/>
                <a:sym typeface="Arial"/>
              </a:rPr>
              <a:t>Overlapping</a:t>
            </a:r>
            <a:r>
              <a:rPr lang="en" sz="1500">
                <a:latin typeface="Arial"/>
                <a:ea typeface="Arial"/>
                <a:cs typeface="Arial"/>
                <a:sym typeface="Arial"/>
              </a:rPr>
              <a:t> of the sensory data </a:t>
            </a:r>
            <a:endParaRPr sz="2000"/>
          </a:p>
          <a:p>
            <a:pPr indent="-215900" lvl="0" marL="177800" rtl="0" algn="l">
              <a:lnSpc>
                <a:spcPct val="115000"/>
              </a:lnSpc>
              <a:spcBef>
                <a:spcPts val="0"/>
              </a:spcBef>
              <a:spcAft>
                <a:spcPts val="0"/>
              </a:spcAft>
              <a:buSzPts val="2000"/>
              <a:buChar char="•"/>
            </a:pPr>
            <a:r>
              <a:rPr lang="en" sz="1500">
                <a:latin typeface="Arial"/>
                <a:ea typeface="Arial"/>
                <a:cs typeface="Arial"/>
                <a:sym typeface="Arial"/>
              </a:rPr>
              <a:t>The Gripper may struggle with the objects with odd shapes </a:t>
            </a:r>
            <a:endParaRPr sz="2000"/>
          </a:p>
          <a:p>
            <a:pPr indent="-215900" lvl="0" marL="177800" rtl="0" algn="l">
              <a:lnSpc>
                <a:spcPct val="115000"/>
              </a:lnSpc>
              <a:spcBef>
                <a:spcPts val="0"/>
              </a:spcBef>
              <a:spcAft>
                <a:spcPts val="0"/>
              </a:spcAft>
              <a:buSzPts val="2000"/>
              <a:buChar char="•"/>
            </a:pPr>
            <a:r>
              <a:rPr lang="en" sz="1500">
                <a:latin typeface="Arial"/>
                <a:ea typeface="Arial"/>
                <a:cs typeface="Arial"/>
                <a:sym typeface="Arial"/>
              </a:rPr>
              <a:t>Inconsistencies in line tracks or varied surface textures can affect navigation.</a:t>
            </a:r>
            <a:endParaRPr sz="2000"/>
          </a:p>
          <a:p>
            <a:pPr indent="-215900" lvl="0" marL="177800" rtl="0" algn="l">
              <a:lnSpc>
                <a:spcPct val="115000"/>
              </a:lnSpc>
              <a:spcBef>
                <a:spcPts val="0"/>
              </a:spcBef>
              <a:spcAft>
                <a:spcPts val="0"/>
              </a:spcAft>
              <a:buSzPts val="2000"/>
              <a:buChar char="•"/>
            </a:pPr>
            <a:r>
              <a:rPr lang="en" sz="1500">
                <a:latin typeface="Arial"/>
                <a:ea typeface="Arial"/>
                <a:cs typeface="Arial"/>
                <a:sym typeface="Arial"/>
              </a:rPr>
              <a:t>Integrating various components into a seamless system poses compatibility challenges.</a:t>
            </a:r>
            <a:endParaRPr sz="2000"/>
          </a:p>
          <a:p>
            <a:pPr indent="-215900" lvl="0" marL="177800" rtl="0" algn="l">
              <a:lnSpc>
                <a:spcPct val="115000"/>
              </a:lnSpc>
              <a:spcBef>
                <a:spcPts val="0"/>
              </a:spcBef>
              <a:spcAft>
                <a:spcPts val="0"/>
              </a:spcAft>
              <a:buSzPts val="2000"/>
              <a:buChar char="•"/>
            </a:pPr>
            <a:r>
              <a:rPr lang="en" sz="1500">
                <a:latin typeface="Arial"/>
                <a:ea typeface="Arial"/>
                <a:cs typeface="Arial"/>
                <a:sym typeface="Arial"/>
              </a:rPr>
              <a:t>Limited battery life can restrict operation time and necessitate frequent recharging.</a:t>
            </a:r>
            <a:endParaRPr sz="2600"/>
          </a:p>
          <a:p>
            <a:pPr indent="0" lvl="0" marL="0" rtl="0" algn="l">
              <a:lnSpc>
                <a:spcPct val="90000"/>
              </a:lnSpc>
              <a:spcBef>
                <a:spcPts val="800"/>
              </a:spcBef>
              <a:spcAft>
                <a:spcPts val="0"/>
              </a:spcAft>
              <a:buClr>
                <a:schemeClr val="dk1"/>
              </a:buClr>
              <a:buSzPts val="1500"/>
              <a:buNone/>
            </a:pPr>
            <a:r>
              <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3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9" name="Google Shape;329;p37"/>
          <p:cNvSpPr/>
          <p:nvPr/>
        </p:nvSpPr>
        <p:spPr>
          <a:xfrm flipH="1">
            <a:off x="1" y="0"/>
            <a:ext cx="9143999" cy="1181966"/>
          </a:xfrm>
          <a:prstGeom prst="rect">
            <a:avLst/>
          </a:prstGeom>
          <a:gradFill>
            <a:gsLst>
              <a:gs pos="0">
                <a:srgbClr val="000000">
                  <a:alpha val="95686"/>
                </a:srgbClr>
              </a:gs>
              <a:gs pos="100000">
                <a:srgbClr val="2F5496"/>
              </a:gs>
            </a:gsLst>
            <a:lin ang="8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0" name="Google Shape;330;p37"/>
          <p:cNvSpPr/>
          <p:nvPr/>
        </p:nvSpPr>
        <p:spPr>
          <a:xfrm flipH="1" rot="10800000">
            <a:off x="6096643" y="0"/>
            <a:ext cx="3047357" cy="1182309"/>
          </a:xfrm>
          <a:prstGeom prst="rect">
            <a:avLst/>
          </a:prstGeom>
          <a:gradFill>
            <a:gsLst>
              <a:gs pos="0">
                <a:srgbClr val="1F3864">
                  <a:alpha val="67843"/>
                </a:srgbClr>
              </a:gs>
              <a:gs pos="19000">
                <a:srgbClr val="1F3864">
                  <a:alpha val="67843"/>
                </a:srgbClr>
              </a:gs>
              <a:gs pos="100000">
                <a:srgbClr val="4472C4">
                  <a:alpha val="78823"/>
                </a:srgbClr>
              </a:gs>
            </a:gsLst>
            <a:lin ang="19199999"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1" name="Google Shape;331;p37"/>
          <p:cNvSpPr/>
          <p:nvPr/>
        </p:nvSpPr>
        <p:spPr>
          <a:xfrm rot="5400000">
            <a:off x="3980833" y="-3980833"/>
            <a:ext cx="1182335" cy="9144002"/>
          </a:xfrm>
          <a:prstGeom prst="rect">
            <a:avLst/>
          </a:prstGeom>
          <a:gradFill>
            <a:gsLst>
              <a:gs pos="0">
                <a:srgbClr val="4472C4">
                  <a:alpha val="0"/>
                </a:srgbClr>
              </a:gs>
              <a:gs pos="23000">
                <a:srgbClr val="4472C4">
                  <a:alpha val="0"/>
                </a:srgbClr>
              </a:gs>
              <a:gs pos="99000">
                <a:srgbClr val="000000">
                  <a:alpha val="73725"/>
                </a:srgbClr>
              </a:gs>
              <a:gs pos="100000">
                <a:srgbClr val="000000">
                  <a:alpha val="73725"/>
                </a:srgbClr>
              </a:gs>
            </a:gsLst>
            <a:lin ang="20399999"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2" name="Google Shape;332;p37"/>
          <p:cNvSpPr txBox="1"/>
          <p:nvPr>
            <p:ph type="title"/>
          </p:nvPr>
        </p:nvSpPr>
        <p:spPr>
          <a:xfrm>
            <a:off x="1028698" y="261649"/>
            <a:ext cx="7533017" cy="65829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3000"/>
              <a:buFont typeface="Calibri"/>
              <a:buNone/>
            </a:pPr>
            <a:r>
              <a:rPr b="1" lang="en" sz="3000">
                <a:solidFill>
                  <a:srgbClr val="FFFFFF"/>
                </a:solidFill>
              </a:rPr>
              <a:t>FURTHER DEVELOPMENTS AND CONCLUSION</a:t>
            </a:r>
            <a:endParaRPr/>
          </a:p>
        </p:txBody>
      </p:sp>
      <p:grpSp>
        <p:nvGrpSpPr>
          <p:cNvPr id="333" name="Google Shape;333;p37"/>
          <p:cNvGrpSpPr/>
          <p:nvPr/>
        </p:nvGrpSpPr>
        <p:grpSpPr>
          <a:xfrm>
            <a:off x="483042" y="1584434"/>
            <a:ext cx="8195871" cy="3144603"/>
            <a:chOff x="0" y="0"/>
            <a:chExt cx="10927828" cy="4192804"/>
          </a:xfrm>
        </p:grpSpPr>
        <p:sp>
          <p:nvSpPr>
            <p:cNvPr id="334" name="Google Shape;334;p37"/>
            <p:cNvSpPr/>
            <p:nvPr/>
          </p:nvSpPr>
          <p:spPr>
            <a:xfrm>
              <a:off x="0" y="0"/>
              <a:ext cx="8742263" cy="922417"/>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 name="Google Shape;335;p37"/>
            <p:cNvSpPr txBox="1"/>
            <p:nvPr/>
          </p:nvSpPr>
          <p:spPr>
            <a:xfrm>
              <a:off x="27017" y="27017"/>
              <a:ext cx="7668958" cy="868383"/>
            </a:xfrm>
            <a:prstGeom prst="rect">
              <a:avLst/>
            </a:prstGeom>
            <a:no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 sz="1300">
                  <a:solidFill>
                    <a:schemeClr val="dk1"/>
                  </a:solidFill>
                </a:rPr>
                <a:t>Using Wireless Communication to Control Motion and chenge PID value </a:t>
              </a:r>
              <a:endParaRPr sz="2100">
                <a:solidFill>
                  <a:schemeClr val="lt1"/>
                </a:solidFill>
                <a:latin typeface="Calibri"/>
                <a:ea typeface="Calibri"/>
                <a:cs typeface="Calibri"/>
                <a:sym typeface="Calibri"/>
              </a:endParaRPr>
            </a:p>
          </p:txBody>
        </p:sp>
        <p:sp>
          <p:nvSpPr>
            <p:cNvPr id="336" name="Google Shape;336;p37"/>
            <p:cNvSpPr/>
            <p:nvPr/>
          </p:nvSpPr>
          <p:spPr>
            <a:xfrm>
              <a:off x="732164" y="1090129"/>
              <a:ext cx="8742263" cy="922417"/>
            </a:xfrm>
            <a:prstGeom prst="roundRect">
              <a:avLst>
                <a:gd fmla="val 10000" name="adj"/>
              </a:avLst>
            </a:prstGeom>
            <a:solidFill>
              <a:srgbClr val="D07A5B"/>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7" name="Google Shape;337;p37"/>
            <p:cNvSpPr txBox="1"/>
            <p:nvPr/>
          </p:nvSpPr>
          <p:spPr>
            <a:xfrm>
              <a:off x="759181" y="1117146"/>
              <a:ext cx="7356493" cy="868383"/>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Modular Gripper Design </a:t>
              </a:r>
              <a:endParaRPr sz="1300">
                <a:solidFill>
                  <a:schemeClr val="dk1"/>
                </a:solidFill>
              </a:endParaRPr>
            </a:p>
            <a:p>
              <a:pPr indent="0" lvl="0" marL="0" marR="0" rtl="0" algn="l">
                <a:lnSpc>
                  <a:spcPct val="90000"/>
                </a:lnSpc>
                <a:spcBef>
                  <a:spcPts val="0"/>
                </a:spcBef>
                <a:spcAft>
                  <a:spcPts val="0"/>
                </a:spcAft>
                <a:buClr>
                  <a:schemeClr val="lt1"/>
                </a:buClr>
                <a:buSzPts val="1800"/>
                <a:buFont typeface="Calibri"/>
                <a:buNone/>
              </a:pPr>
              <a:r>
                <a:t/>
              </a:r>
              <a:endParaRPr sz="2100">
                <a:solidFill>
                  <a:schemeClr val="lt1"/>
                </a:solidFill>
                <a:latin typeface="Calibri"/>
                <a:ea typeface="Calibri"/>
                <a:cs typeface="Calibri"/>
                <a:sym typeface="Calibri"/>
              </a:endParaRPr>
            </a:p>
          </p:txBody>
        </p:sp>
        <p:sp>
          <p:nvSpPr>
            <p:cNvPr id="338" name="Google Shape;338;p37"/>
            <p:cNvSpPr/>
            <p:nvPr/>
          </p:nvSpPr>
          <p:spPr>
            <a:xfrm>
              <a:off x="1453401" y="2180258"/>
              <a:ext cx="8742263" cy="922417"/>
            </a:xfrm>
            <a:prstGeom prst="roundRect">
              <a:avLst>
                <a:gd fmla="val 10000" name="adj"/>
              </a:avLst>
            </a:prstGeom>
            <a:solidFill>
              <a:srgbClr val="B88881"/>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9" name="Google Shape;339;p37"/>
            <p:cNvSpPr txBox="1"/>
            <p:nvPr/>
          </p:nvSpPr>
          <p:spPr>
            <a:xfrm>
              <a:off x="1480418" y="2207275"/>
              <a:ext cx="7367421" cy="868383"/>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Autonomous Path Optimisation</a:t>
              </a:r>
              <a:endParaRPr sz="1300">
                <a:solidFill>
                  <a:schemeClr val="dk1"/>
                </a:solidFill>
              </a:endParaRPr>
            </a:p>
            <a:p>
              <a:pPr indent="0" lvl="0" marL="0" marR="0" rtl="0" algn="l">
                <a:lnSpc>
                  <a:spcPct val="90000"/>
                </a:lnSpc>
                <a:spcBef>
                  <a:spcPts val="0"/>
                </a:spcBef>
                <a:spcAft>
                  <a:spcPts val="0"/>
                </a:spcAft>
                <a:buClr>
                  <a:schemeClr val="lt1"/>
                </a:buClr>
                <a:buSzPts val="1800"/>
                <a:buFont typeface="Calibri"/>
                <a:buNone/>
              </a:pPr>
              <a:r>
                <a:t/>
              </a:r>
              <a:endParaRPr sz="2100">
                <a:solidFill>
                  <a:schemeClr val="lt1"/>
                </a:solidFill>
                <a:latin typeface="Calibri"/>
                <a:ea typeface="Calibri"/>
                <a:cs typeface="Calibri"/>
                <a:sym typeface="Calibri"/>
              </a:endParaRPr>
            </a:p>
          </p:txBody>
        </p:sp>
        <p:sp>
          <p:nvSpPr>
            <p:cNvPr id="340" name="Google Shape;340;p37"/>
            <p:cNvSpPr/>
            <p:nvPr/>
          </p:nvSpPr>
          <p:spPr>
            <a:xfrm>
              <a:off x="2185565" y="3270387"/>
              <a:ext cx="8742263" cy="922417"/>
            </a:xfrm>
            <a:prstGeom prst="roundRect">
              <a:avLst>
                <a:gd fmla="val 10000" name="adj"/>
              </a:avLst>
            </a:prstGeom>
            <a:solidFill>
              <a:srgbClr val="A4A4A4"/>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1" name="Google Shape;341;p37"/>
            <p:cNvSpPr txBox="1"/>
            <p:nvPr/>
          </p:nvSpPr>
          <p:spPr>
            <a:xfrm>
              <a:off x="2212582" y="3297404"/>
              <a:ext cx="7356493" cy="868383"/>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en" sz="1300">
                  <a:solidFill>
                    <a:schemeClr val="dk1"/>
                  </a:solidFill>
                </a:rPr>
                <a:t>Utilising Camera to differentiate wide range of Colours</a:t>
              </a:r>
              <a:endParaRPr/>
            </a:p>
          </p:txBody>
        </p:sp>
        <p:sp>
          <p:nvSpPr>
            <p:cNvPr id="342" name="Google Shape;342;p37"/>
            <p:cNvSpPr/>
            <p:nvPr/>
          </p:nvSpPr>
          <p:spPr>
            <a:xfrm>
              <a:off x="8142692" y="706487"/>
              <a:ext cx="599571" cy="599571"/>
            </a:xfrm>
            <a:prstGeom prst="downArrow">
              <a:avLst>
                <a:gd fmla="val 55000" name="adj1"/>
                <a:gd fmla="val 45000" name="adj2"/>
              </a:avLst>
            </a:prstGeom>
            <a:solidFill>
              <a:srgbClr val="F7D5CB">
                <a:alpha val="89803"/>
              </a:srgbClr>
            </a:solidFill>
            <a:ln cap="flat" cmpd="sng" w="12700">
              <a:solidFill>
                <a:srgbClr val="F7D5CB">
                  <a:alpha val="89803"/>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3" name="Google Shape;343;p37"/>
            <p:cNvSpPr txBox="1"/>
            <p:nvPr/>
          </p:nvSpPr>
          <p:spPr>
            <a:xfrm>
              <a:off x="8277595" y="706487"/>
              <a:ext cx="329765" cy="451177"/>
            </a:xfrm>
            <a:prstGeom prst="rect">
              <a:avLst/>
            </a:prstGeom>
            <a:noFill/>
            <a:ln>
              <a:noFill/>
            </a:ln>
          </p:spPr>
          <p:txBody>
            <a:bodyPr anchorCtr="0" anchor="ctr" bIns="25700" lIns="25700" spcFirstLastPara="1" rIns="25700" wrap="square" tIns="25700">
              <a:noAutofit/>
            </a:bodyPr>
            <a:lstStyle/>
            <a:p>
              <a:pPr indent="0" lvl="0" marL="0" marR="0" rtl="0" algn="ctr">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344" name="Google Shape;344;p37"/>
            <p:cNvSpPr/>
            <p:nvPr/>
          </p:nvSpPr>
          <p:spPr>
            <a:xfrm>
              <a:off x="8874856" y="1796616"/>
              <a:ext cx="599571" cy="599571"/>
            </a:xfrm>
            <a:prstGeom prst="downArrow">
              <a:avLst>
                <a:gd fmla="val 55000" name="adj1"/>
                <a:gd fmla="val 45000" name="adj2"/>
              </a:avLst>
            </a:prstGeom>
            <a:solidFill>
              <a:srgbClr val="EBD6D4">
                <a:alpha val="89803"/>
              </a:srgbClr>
            </a:solidFill>
            <a:ln cap="flat" cmpd="sng" w="12700">
              <a:solidFill>
                <a:srgbClr val="EBD6D4">
                  <a:alpha val="89803"/>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5" name="Google Shape;345;p37"/>
            <p:cNvSpPr txBox="1"/>
            <p:nvPr/>
          </p:nvSpPr>
          <p:spPr>
            <a:xfrm>
              <a:off x="9009759" y="1796616"/>
              <a:ext cx="329765" cy="451177"/>
            </a:xfrm>
            <a:prstGeom prst="rect">
              <a:avLst/>
            </a:prstGeom>
            <a:noFill/>
            <a:ln>
              <a:noFill/>
            </a:ln>
          </p:spPr>
          <p:txBody>
            <a:bodyPr anchorCtr="0" anchor="ctr" bIns="25700" lIns="25700" spcFirstLastPara="1" rIns="25700" wrap="square" tIns="25700">
              <a:noAutofit/>
            </a:bodyPr>
            <a:lstStyle/>
            <a:p>
              <a:pPr indent="0" lvl="0" marL="0" marR="0" rtl="0" algn="ctr">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346" name="Google Shape;346;p37"/>
            <p:cNvSpPr/>
            <p:nvPr/>
          </p:nvSpPr>
          <p:spPr>
            <a:xfrm>
              <a:off x="9596093" y="2886746"/>
              <a:ext cx="599571" cy="599571"/>
            </a:xfrm>
            <a:prstGeom prst="downArrow">
              <a:avLst>
                <a:gd fmla="val 55000" name="adj1"/>
                <a:gd fmla="val 45000" name="adj2"/>
              </a:avLst>
            </a:prstGeom>
            <a:solidFill>
              <a:srgbClr val="DFDFDF">
                <a:alpha val="89803"/>
              </a:srgbClr>
            </a:solidFill>
            <a:ln cap="flat" cmpd="sng" w="12700">
              <a:solidFill>
                <a:srgbClr val="DFDFDF">
                  <a:alpha val="89803"/>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7" name="Google Shape;347;p37"/>
            <p:cNvSpPr txBox="1"/>
            <p:nvPr/>
          </p:nvSpPr>
          <p:spPr>
            <a:xfrm>
              <a:off x="9730996" y="2886746"/>
              <a:ext cx="329765" cy="451177"/>
            </a:xfrm>
            <a:prstGeom prst="rect">
              <a:avLst/>
            </a:prstGeom>
            <a:noFill/>
            <a:ln>
              <a:noFill/>
            </a:ln>
          </p:spPr>
          <p:txBody>
            <a:bodyPr anchorCtr="0" anchor="ctr" bIns="25700" lIns="25700" spcFirstLastPara="1" rIns="25700" wrap="square" tIns="25700">
              <a:noAutofit/>
            </a:bodyPr>
            <a:lstStyle/>
            <a:p>
              <a:pPr indent="0" lvl="0" marL="0" marR="0" rtl="0" algn="ctr">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REFERENCES</a:t>
            </a:r>
            <a:endParaRPr/>
          </a:p>
        </p:txBody>
      </p:sp>
      <p:sp>
        <p:nvSpPr>
          <p:cNvPr id="353" name="Google Shape;353;p3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222250" lvl="0" marL="177800" rtl="0" algn="l">
              <a:lnSpc>
                <a:spcPct val="115000"/>
              </a:lnSpc>
              <a:spcBef>
                <a:spcPts val="0"/>
              </a:spcBef>
              <a:spcAft>
                <a:spcPts val="0"/>
              </a:spcAft>
              <a:buSzPts val="2100"/>
              <a:buChar char="•"/>
            </a:pPr>
            <a:r>
              <a:rPr lang="en"/>
              <a:t>Arduino Cookbook: Recipes to Begin, Expand, and Enhance Your Projects by Michael Margoli</a:t>
            </a:r>
            <a:r>
              <a:rPr lang="en"/>
              <a:t>s.</a:t>
            </a:r>
            <a:endParaRPr/>
          </a:p>
          <a:p>
            <a:pPr indent="-222250" lvl="0" marL="177800" rtl="0" algn="l">
              <a:lnSpc>
                <a:spcPct val="115000"/>
              </a:lnSpc>
              <a:spcBef>
                <a:spcPts val="0"/>
              </a:spcBef>
              <a:spcAft>
                <a:spcPts val="0"/>
              </a:spcAft>
              <a:buSzPts val="2100"/>
              <a:buChar char="•"/>
            </a:pPr>
            <a:r>
              <a:rPr lang="en"/>
              <a:t>Making Things Move DIY Mechanisms for Inventors, Hobbyists, and Artists by Dustyn Roberts.</a:t>
            </a:r>
            <a:endParaRPr/>
          </a:p>
          <a:p>
            <a:pPr indent="-222250" lvl="0" marL="177800" rtl="0" algn="l">
              <a:lnSpc>
                <a:spcPct val="115000"/>
              </a:lnSpc>
              <a:spcBef>
                <a:spcPts val="0"/>
              </a:spcBef>
              <a:spcAft>
                <a:spcPts val="0"/>
              </a:spcAft>
              <a:buSzPts val="2100"/>
              <a:buChar char="•"/>
            </a:pPr>
            <a:r>
              <a:rPr lang="en"/>
              <a:t>Practical Electronics for Inventors by Paul Scherz and Simon Monk.</a:t>
            </a:r>
            <a:endParaRPr/>
          </a:p>
          <a:p>
            <a:pPr indent="-171450" lvl="0" marL="177800" rtl="0" algn="l">
              <a:lnSpc>
                <a:spcPct val="90000"/>
              </a:lnSpc>
              <a:spcBef>
                <a:spcPts val="800"/>
              </a:spcBef>
              <a:spcAft>
                <a:spcPts val="0"/>
              </a:spcAft>
              <a:buClr>
                <a:schemeClr val="dk1"/>
              </a:buClr>
              <a:buSzPts val="2100"/>
              <a:buChar char="•"/>
            </a:pPr>
            <a:r>
              <a:rPr lang="en"/>
              <a:t>Sensors for Mobile Robots: Theory and Application by H.R. Everett.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COST ANALYSIS </a:t>
            </a:r>
            <a:endParaRPr/>
          </a:p>
        </p:txBody>
      </p:sp>
      <p:sp>
        <p:nvSpPr>
          <p:cNvPr id="359" name="Google Shape;359;p3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fontScale="92500" lnSpcReduction="20000"/>
          </a:bodyPr>
          <a:lstStyle/>
          <a:p>
            <a:pPr indent="-212248" lvl="0" marL="177800" rtl="0" algn="l">
              <a:lnSpc>
                <a:spcPct val="115000"/>
              </a:lnSpc>
              <a:spcBef>
                <a:spcPts val="0"/>
              </a:spcBef>
              <a:spcAft>
                <a:spcPts val="0"/>
              </a:spcAft>
              <a:buSzPct val="100000"/>
              <a:buChar char="•"/>
            </a:pPr>
            <a:r>
              <a:rPr lang="en"/>
              <a:t>Arduino Board with Kit - 100$</a:t>
            </a:r>
            <a:endParaRPr/>
          </a:p>
          <a:p>
            <a:pPr indent="-171132" lvl="0" marL="177800" rtl="0" algn="l">
              <a:lnSpc>
                <a:spcPct val="115000"/>
              </a:lnSpc>
              <a:spcBef>
                <a:spcPts val="0"/>
              </a:spcBef>
              <a:spcAft>
                <a:spcPts val="0"/>
              </a:spcAft>
              <a:buSzPct val="66666"/>
              <a:buChar char="•"/>
            </a:pPr>
            <a:r>
              <a:rPr lang="en"/>
              <a:t>Gripper Mechanism - 143$</a:t>
            </a:r>
            <a:endParaRPr/>
          </a:p>
          <a:p>
            <a:pPr indent="-171132" lvl="0" marL="177800" rtl="0" algn="l">
              <a:lnSpc>
                <a:spcPct val="115000"/>
              </a:lnSpc>
              <a:spcBef>
                <a:spcPts val="0"/>
              </a:spcBef>
              <a:spcAft>
                <a:spcPts val="0"/>
              </a:spcAft>
              <a:buSzPct val="66666"/>
              <a:buChar char="•"/>
            </a:pPr>
            <a:r>
              <a:rPr lang="en"/>
              <a:t>Colour Sensor  - 10$</a:t>
            </a:r>
            <a:endParaRPr/>
          </a:p>
          <a:p>
            <a:pPr indent="-171132" lvl="0" marL="177800" rtl="0" algn="l">
              <a:lnSpc>
                <a:spcPct val="115000"/>
              </a:lnSpc>
              <a:spcBef>
                <a:spcPts val="0"/>
              </a:spcBef>
              <a:spcAft>
                <a:spcPts val="0"/>
              </a:spcAft>
              <a:buSzPct val="66666"/>
              <a:buChar char="•"/>
            </a:pPr>
            <a:r>
              <a:rPr lang="en"/>
              <a:t>QTR 8RC Sensor - 9$</a:t>
            </a:r>
            <a:endParaRPr/>
          </a:p>
          <a:p>
            <a:pPr indent="-171132" lvl="0" marL="177800" rtl="0" algn="l">
              <a:lnSpc>
                <a:spcPct val="115000"/>
              </a:lnSpc>
              <a:spcBef>
                <a:spcPts val="0"/>
              </a:spcBef>
              <a:spcAft>
                <a:spcPts val="0"/>
              </a:spcAft>
              <a:buSzPct val="66666"/>
              <a:buChar char="•"/>
            </a:pPr>
            <a:r>
              <a:rPr lang="en"/>
              <a:t>L298N Motor Driver - 11$</a:t>
            </a:r>
            <a:endParaRPr/>
          </a:p>
          <a:p>
            <a:pPr indent="-171132" lvl="0" marL="177800" rtl="0" algn="l">
              <a:lnSpc>
                <a:spcPct val="115000"/>
              </a:lnSpc>
              <a:spcBef>
                <a:spcPts val="0"/>
              </a:spcBef>
              <a:spcAft>
                <a:spcPts val="0"/>
              </a:spcAft>
              <a:buSzPct val="66666"/>
              <a:buChar char="•"/>
            </a:pPr>
            <a:r>
              <a:rPr lang="en"/>
              <a:t>IR Reflective Sensor - 8$</a:t>
            </a:r>
            <a:endParaRPr/>
          </a:p>
          <a:p>
            <a:pPr indent="-171132" lvl="0" marL="177800" rtl="0" algn="l">
              <a:lnSpc>
                <a:spcPct val="115000"/>
              </a:lnSpc>
              <a:spcBef>
                <a:spcPts val="0"/>
              </a:spcBef>
              <a:spcAft>
                <a:spcPts val="0"/>
              </a:spcAft>
              <a:buSzPct val="66666"/>
              <a:buChar char="•"/>
            </a:pPr>
            <a:r>
              <a:rPr lang="en"/>
              <a:t>Ultrasonic Sensor - 4$</a:t>
            </a:r>
            <a:endParaRPr/>
          </a:p>
          <a:p>
            <a:pPr indent="-171132" lvl="0" marL="177800" rtl="0" algn="l">
              <a:lnSpc>
                <a:spcPct val="115000"/>
              </a:lnSpc>
              <a:spcBef>
                <a:spcPts val="0"/>
              </a:spcBef>
              <a:spcAft>
                <a:spcPts val="0"/>
              </a:spcAft>
              <a:buSzPct val="66666"/>
              <a:buChar char="•"/>
            </a:pPr>
            <a:r>
              <a:rPr lang="en"/>
              <a:t>Other Expenses - 25$</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TOTAL :- 310 $</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0"/>
          <p:cNvSpPr txBox="1"/>
          <p:nvPr>
            <p:ph type="title"/>
          </p:nvPr>
        </p:nvSpPr>
        <p:spPr>
          <a:xfrm>
            <a:off x="628650" y="201179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b="1" lang="en" sz="4100"/>
              <a:t>			       THANK YOU</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sz="3300"/>
              <a:t>					        DEMO</a:t>
            </a:r>
            <a:endParaRPr/>
          </a:p>
        </p:txBody>
      </p:sp>
      <p:sp>
        <p:nvSpPr>
          <p:cNvPr id="370" name="Google Shape;370;p41"/>
          <p:cNvSpPr txBox="1"/>
          <p:nvPr>
            <p:ph idx="1" type="body"/>
          </p:nvPr>
        </p:nvSpPr>
        <p:spPr>
          <a:xfrm>
            <a:off x="2702373" y="1971619"/>
            <a:ext cx="121800" cy="102000"/>
          </a:xfrm>
          <a:prstGeom prst="rect">
            <a:avLst/>
          </a:prstGeom>
          <a:no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None/>
            </a:pPr>
            <a:r>
              <a:t/>
            </a:r>
            <a:endParaRPr/>
          </a:p>
        </p:txBody>
      </p:sp>
      <p:pic>
        <p:nvPicPr>
          <p:cNvPr id="371" name="Google Shape;371;p41" title="IMG_2814.MOV">
            <a:hlinkClick r:id="rId3"/>
          </p:cNvPr>
          <p:cNvPicPr preferRelativeResize="0"/>
          <p:nvPr/>
        </p:nvPicPr>
        <p:blipFill>
          <a:blip r:embed="rId4">
            <a:alphaModFix/>
          </a:blip>
          <a:stretch>
            <a:fillRect/>
          </a:stretch>
        </p:blipFill>
        <p:spPr>
          <a:xfrm>
            <a:off x="1507500" y="960600"/>
            <a:ext cx="5355425" cy="401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26"/>
          <p:cNvSpPr/>
          <p:nvPr/>
        </p:nvSpPr>
        <p:spPr>
          <a:xfrm>
            <a:off x="2286" y="0"/>
            <a:ext cx="9141714" cy="5143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1" name="Google Shape;141;p26"/>
          <p:cNvSpPr/>
          <p:nvPr/>
        </p:nvSpPr>
        <p:spPr>
          <a:xfrm>
            <a:off x="0" y="0"/>
            <a:ext cx="9141600" cy="5143500"/>
          </a:xfrm>
          <a:prstGeom prst="rect">
            <a:avLst/>
          </a:prstGeom>
          <a:solidFill>
            <a:schemeClr val="dk1">
              <a:alpha val="5294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42" name="Google Shape;142;p26"/>
          <p:cNvGrpSpPr/>
          <p:nvPr/>
        </p:nvGrpSpPr>
        <p:grpSpPr>
          <a:xfrm>
            <a:off x="1" y="1556565"/>
            <a:ext cx="9297050" cy="3330482"/>
            <a:chOff x="1" y="2075420"/>
            <a:chExt cx="12396066" cy="4440643"/>
          </a:xfrm>
        </p:grpSpPr>
        <p:sp>
          <p:nvSpPr>
            <p:cNvPr id="143" name="Google Shape;143;p26"/>
            <p:cNvSpPr/>
            <p:nvPr/>
          </p:nvSpPr>
          <p:spPr>
            <a:xfrm rot="4500000">
              <a:off x="7942191" y="2507571"/>
              <a:ext cx="3563871" cy="3563871"/>
            </a:xfrm>
            <a:prstGeom prst="ellipse">
              <a:avLst/>
            </a:prstGeom>
            <a:noFill/>
            <a:ln cap="flat" cmpd="sng" w="31750">
              <a:solidFill>
                <a:srgbClr val="8296B0">
                  <a:alpha val="9803"/>
                </a:srgbClr>
              </a:solidFill>
              <a:prstDash val="dot"/>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4" name="Google Shape;144;p26"/>
            <p:cNvSpPr/>
            <p:nvPr/>
          </p:nvSpPr>
          <p:spPr>
            <a:xfrm rot="-5400000">
              <a:off x="10435065" y="4048931"/>
              <a:ext cx="1381607" cy="1381607"/>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5" name="Google Shape;145;p26"/>
            <p:cNvSpPr/>
            <p:nvPr/>
          </p:nvSpPr>
          <p:spPr>
            <a:xfrm rot="-5400000">
              <a:off x="1" y="2075420"/>
              <a:ext cx="3144364" cy="3144364"/>
            </a:xfrm>
            <a:prstGeom prst="ellipse">
              <a:avLst/>
            </a:prstGeom>
            <a:gradFill>
              <a:gsLst>
                <a:gs pos="0">
                  <a:srgbClr val="323F4F">
                    <a:alpha val="20000"/>
                  </a:srgbClr>
                </a:gs>
                <a:gs pos="100000">
                  <a:srgbClr val="222A35">
                    <a:alpha val="9803"/>
                  </a:srgbClr>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6" name="Google Shape;146;p26"/>
            <p:cNvSpPr/>
            <p:nvPr/>
          </p:nvSpPr>
          <p:spPr>
            <a:xfrm rot="-9000000">
              <a:off x="10150845" y="4270841"/>
              <a:ext cx="1897885" cy="1897885"/>
            </a:xfrm>
            <a:prstGeom prst="ellipse">
              <a:avLst/>
            </a:prstGeom>
            <a:gradFill>
              <a:gsLst>
                <a:gs pos="0">
                  <a:srgbClr val="323F4F">
                    <a:alpha val="9803"/>
                  </a:srgbClr>
                </a:gs>
                <a:gs pos="100000">
                  <a:srgbClr val="323F4F">
                    <a:alpha val="20000"/>
                  </a:srgbClr>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7" name="Google Shape;147;p26"/>
            <p:cNvSpPr/>
            <p:nvPr/>
          </p:nvSpPr>
          <p:spPr>
            <a:xfrm rot="4500000">
              <a:off x="2046780" y="3040492"/>
              <a:ext cx="2579322" cy="2579322"/>
            </a:xfrm>
            <a:prstGeom prst="ellipse">
              <a:avLst/>
            </a:prstGeom>
            <a:noFill/>
            <a:ln cap="flat" cmpd="sng" w="31750">
              <a:solidFill>
                <a:srgbClr val="8296B0">
                  <a:alpha val="20000"/>
                </a:srgbClr>
              </a:solidFill>
              <a:prstDash val="dot"/>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8" name="Google Shape;148;p26"/>
            <p:cNvSpPr/>
            <p:nvPr/>
          </p:nvSpPr>
          <p:spPr>
            <a:xfrm rot="4500000">
              <a:off x="2224640" y="3193975"/>
              <a:ext cx="2243193" cy="2243193"/>
            </a:xfrm>
            <a:prstGeom prst="ellipse">
              <a:avLst/>
            </a:prstGeom>
            <a:noFill/>
            <a:ln cap="flat" cmpd="sng" w="31750">
              <a:solidFill>
                <a:srgbClr val="8296B0">
                  <a:alpha val="9803"/>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149" name="Google Shape;149;p26"/>
          <p:cNvSpPr/>
          <p:nvPr/>
        </p:nvSpPr>
        <p:spPr>
          <a:xfrm rot="-5400000">
            <a:off x="7828610" y="781954"/>
            <a:ext cx="2097346" cy="533439"/>
          </a:xfrm>
          <a:prstGeom prst="rect">
            <a:avLst/>
          </a:prstGeom>
          <a:gradFill>
            <a:gsLst>
              <a:gs pos="0">
                <a:srgbClr val="ACB8CA">
                  <a:alpha val="0"/>
                </a:srgbClr>
              </a:gs>
              <a:gs pos="100000">
                <a:srgbClr val="323F4F">
                  <a:alpha val="9803"/>
                </a:srgbClr>
              </a:gs>
            </a:gsLst>
            <a:lin ang="8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50" name="Google Shape;150;p26"/>
          <p:cNvGrpSpPr/>
          <p:nvPr/>
        </p:nvGrpSpPr>
        <p:grpSpPr>
          <a:xfrm>
            <a:off x="8444654" y="238184"/>
            <a:ext cx="411480" cy="411755"/>
            <a:chOff x="7029447" y="3514725"/>
            <a:chExt cx="1285875" cy="549007"/>
          </a:xfrm>
        </p:grpSpPr>
        <p:cxnSp>
          <p:nvCxnSpPr>
            <p:cNvPr id="151" name="Google Shape;151;p26"/>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52" name="Google Shape;152;p26"/>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53" name="Google Shape;153;p26"/>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54" name="Google Shape;154;p26"/>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grpSp>
        <p:nvGrpSpPr>
          <p:cNvPr id="155" name="Google Shape;155;p26"/>
          <p:cNvGrpSpPr/>
          <p:nvPr/>
        </p:nvGrpSpPr>
        <p:grpSpPr>
          <a:xfrm rot="-5400000">
            <a:off x="355644" y="361867"/>
            <a:ext cx="228600" cy="322326"/>
            <a:chOff x="215328" y="-46937"/>
            <a:chExt cx="304800" cy="2773841"/>
          </a:xfrm>
        </p:grpSpPr>
        <p:cxnSp>
          <p:nvCxnSpPr>
            <p:cNvPr id="156" name="Google Shape;156;p26"/>
            <p:cNvCxnSpPr/>
            <p:nvPr/>
          </p:nvCxnSpPr>
          <p:spPr>
            <a:xfrm>
              <a:off x="2153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157" name="Google Shape;157;p26"/>
            <p:cNvCxnSpPr/>
            <p:nvPr/>
          </p:nvCxnSpPr>
          <p:spPr>
            <a:xfrm>
              <a:off x="3169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158" name="Google Shape;158;p26"/>
            <p:cNvCxnSpPr/>
            <p:nvPr/>
          </p:nvCxnSpPr>
          <p:spPr>
            <a:xfrm>
              <a:off x="4185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cxnSp>
          <p:nvCxnSpPr>
            <p:cNvPr id="159" name="Google Shape;159;p26"/>
            <p:cNvCxnSpPr/>
            <p:nvPr/>
          </p:nvCxnSpPr>
          <p:spPr>
            <a:xfrm>
              <a:off x="520128" y="-46937"/>
              <a:ext cx="0" cy="2773841"/>
            </a:xfrm>
            <a:prstGeom prst="straightConnector1">
              <a:avLst/>
            </a:prstGeom>
            <a:noFill/>
            <a:ln cap="flat" cmpd="sng" w="25400">
              <a:solidFill>
                <a:srgbClr val="EFEFEF">
                  <a:alpha val="49803"/>
                </a:srgbClr>
              </a:solidFill>
              <a:prstDash val="dot"/>
              <a:miter lim="800000"/>
              <a:headEnd len="sm" w="sm" type="none"/>
              <a:tailEnd len="sm" w="sm" type="none"/>
            </a:ln>
          </p:spPr>
        </p:cxnSp>
      </p:grpSp>
      <p:sp>
        <p:nvSpPr>
          <p:cNvPr id="160" name="Google Shape;160;p26"/>
          <p:cNvSpPr/>
          <p:nvPr/>
        </p:nvSpPr>
        <p:spPr>
          <a:xfrm rot="10800000">
            <a:off x="-1" y="4605589"/>
            <a:ext cx="4571998" cy="533439"/>
          </a:xfrm>
          <a:prstGeom prst="rect">
            <a:avLst/>
          </a:prstGeom>
          <a:gradFill>
            <a:gsLst>
              <a:gs pos="0">
                <a:srgbClr val="222A35">
                  <a:alpha val="9803"/>
                </a:srgbClr>
              </a:gs>
              <a:gs pos="10000">
                <a:srgbClr val="222A35">
                  <a:alpha val="9803"/>
                </a:srgbClr>
              </a:gs>
              <a:gs pos="100000">
                <a:srgbClr val="8296B0">
                  <a:alpha val="0"/>
                </a:srgbClr>
              </a:gs>
            </a:gsLst>
            <a:lin ang="8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61" name="Google Shape;161;p26"/>
          <p:cNvGrpSpPr/>
          <p:nvPr/>
        </p:nvGrpSpPr>
        <p:grpSpPr>
          <a:xfrm rot="5400000">
            <a:off x="462259" y="4455420"/>
            <a:ext cx="964406" cy="411755"/>
            <a:chOff x="7029447" y="3514725"/>
            <a:chExt cx="1285875" cy="549007"/>
          </a:xfrm>
        </p:grpSpPr>
        <p:cxnSp>
          <p:nvCxnSpPr>
            <p:cNvPr id="162" name="Google Shape;162;p26"/>
            <p:cNvCxnSpPr/>
            <p:nvPr/>
          </p:nvCxnSpPr>
          <p:spPr>
            <a:xfrm>
              <a:off x="7029447" y="3514725"/>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63" name="Google Shape;163;p26"/>
            <p:cNvCxnSpPr/>
            <p:nvPr/>
          </p:nvCxnSpPr>
          <p:spPr>
            <a:xfrm>
              <a:off x="7029447" y="3697727"/>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64" name="Google Shape;164;p26"/>
            <p:cNvCxnSpPr/>
            <p:nvPr/>
          </p:nvCxnSpPr>
          <p:spPr>
            <a:xfrm>
              <a:off x="7029447" y="3880729"/>
              <a:ext cx="1285875" cy="0"/>
            </a:xfrm>
            <a:prstGeom prst="straightConnector1">
              <a:avLst/>
            </a:prstGeom>
            <a:noFill/>
            <a:ln cap="rnd" cmpd="sng" w="31750">
              <a:solidFill>
                <a:srgbClr val="8296B0">
                  <a:alpha val="40000"/>
                </a:srgbClr>
              </a:solidFill>
              <a:prstDash val="dot"/>
              <a:round/>
              <a:headEnd len="sm" w="sm" type="none"/>
              <a:tailEnd len="sm" w="sm" type="none"/>
            </a:ln>
          </p:spPr>
        </p:cxnSp>
        <p:cxnSp>
          <p:nvCxnSpPr>
            <p:cNvPr id="165" name="Google Shape;165;p26"/>
            <p:cNvCxnSpPr/>
            <p:nvPr/>
          </p:nvCxnSpPr>
          <p:spPr>
            <a:xfrm>
              <a:off x="7029447" y="4063732"/>
              <a:ext cx="1285875" cy="0"/>
            </a:xfrm>
            <a:prstGeom prst="straightConnector1">
              <a:avLst/>
            </a:prstGeom>
            <a:noFill/>
            <a:ln cap="rnd" cmpd="sng" w="31750">
              <a:solidFill>
                <a:srgbClr val="8296B0">
                  <a:alpha val="40000"/>
                </a:srgbClr>
              </a:solidFill>
              <a:prstDash val="dot"/>
              <a:round/>
              <a:headEnd len="sm" w="sm" type="none"/>
              <a:tailEnd len="sm" w="sm" type="none"/>
            </a:ln>
          </p:spPr>
        </p:cxnSp>
      </p:grpSp>
      <p:sp>
        <p:nvSpPr>
          <p:cNvPr id="166" name="Google Shape;166;p26"/>
          <p:cNvSpPr txBox="1"/>
          <p:nvPr>
            <p:ph type="title"/>
          </p:nvPr>
        </p:nvSpPr>
        <p:spPr>
          <a:xfrm>
            <a:off x="680577" y="1988678"/>
            <a:ext cx="3426900" cy="1597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3600"/>
              <a:buFont typeface="Calibri"/>
              <a:buNone/>
            </a:pPr>
            <a:r>
              <a:rPr b="1" lang="en" sz="3600">
                <a:solidFill>
                  <a:schemeClr val="lt1"/>
                </a:solidFill>
              </a:rPr>
              <a:t>INTRODUCTION</a:t>
            </a:r>
            <a:endParaRPr sz="3600">
              <a:solidFill>
                <a:schemeClr val="lt1"/>
              </a:solidFill>
            </a:endParaRPr>
          </a:p>
        </p:txBody>
      </p:sp>
      <p:sp>
        <p:nvSpPr>
          <p:cNvPr id="167" name="Google Shape;167;p26"/>
          <p:cNvSpPr txBox="1"/>
          <p:nvPr>
            <p:ph idx="1" type="body"/>
          </p:nvPr>
        </p:nvSpPr>
        <p:spPr>
          <a:xfrm>
            <a:off x="492848" y="2631260"/>
            <a:ext cx="5195100" cy="2180400"/>
          </a:xfrm>
          <a:prstGeom prst="rect">
            <a:avLst/>
          </a:prstGeom>
          <a:noFill/>
          <a:ln>
            <a:noFill/>
          </a:ln>
        </p:spPr>
        <p:txBody>
          <a:bodyPr anchorCtr="0" anchor="t" bIns="34275" lIns="68575" spcFirstLastPara="1" rIns="68575" wrap="square" tIns="34275">
            <a:normAutofit fontScale="92500" lnSpcReduction="20000"/>
          </a:bodyPr>
          <a:lstStyle/>
          <a:p>
            <a:pPr indent="-171132" lvl="0" marL="177800" rtl="0" algn="l">
              <a:lnSpc>
                <a:spcPct val="90000"/>
              </a:lnSpc>
              <a:spcBef>
                <a:spcPts val="0"/>
              </a:spcBef>
              <a:spcAft>
                <a:spcPts val="0"/>
              </a:spcAft>
              <a:buClr>
                <a:schemeClr val="lt1"/>
              </a:buClr>
              <a:buSzPct val="82352"/>
              <a:buChar char="•"/>
            </a:pPr>
            <a:r>
              <a:rPr lang="en" sz="1700">
                <a:solidFill>
                  <a:srgbClr val="ECECEC"/>
                </a:solidFill>
                <a:highlight>
                  <a:srgbClr val="212121"/>
                </a:highlight>
                <a:latin typeface="Roboto"/>
                <a:ea typeface="Roboto"/>
                <a:cs typeface="Roboto"/>
                <a:sym typeface="Roboto"/>
              </a:rPr>
              <a:t>Advanced Mobile Robotic Object Sorter is an innovative automation solution that utilizes Arduino technology for intelligent sorting, aiming to enhance operational efficiency in industries by accurately organizing objects based on color and size</a:t>
            </a:r>
            <a:r>
              <a:rPr lang="en" sz="1700">
                <a:solidFill>
                  <a:schemeClr val="lt1"/>
                </a:solidFill>
              </a:rPr>
              <a:t>.</a:t>
            </a:r>
            <a:r>
              <a:rPr lang="en" sz="1400">
                <a:solidFill>
                  <a:schemeClr val="lt1"/>
                </a:solidFill>
              </a:rPr>
              <a:t> </a:t>
            </a:r>
            <a:endParaRPr/>
          </a:p>
          <a:p>
            <a:pPr indent="-188753" lvl="0" marL="177800" rtl="0" algn="l">
              <a:lnSpc>
                <a:spcPct val="90000"/>
              </a:lnSpc>
              <a:spcBef>
                <a:spcPts val="800"/>
              </a:spcBef>
              <a:spcAft>
                <a:spcPts val="0"/>
              </a:spcAft>
              <a:buClr>
                <a:schemeClr val="lt1"/>
              </a:buClr>
              <a:buSzPct val="100000"/>
              <a:buChar char="•"/>
            </a:pPr>
            <a:r>
              <a:rPr lang="en" sz="1700">
                <a:solidFill>
                  <a:srgbClr val="FFFFFF"/>
                </a:solidFill>
                <a:highlight>
                  <a:srgbClr val="212121"/>
                </a:highlight>
                <a:latin typeface="Roboto"/>
                <a:ea typeface="Roboto"/>
                <a:cs typeface="Roboto"/>
                <a:sym typeface="Roboto"/>
              </a:rPr>
              <a:t>This project focuses on  combining advanced sensor integration, adaptive manipulation, and precise navigation to streamline warehouse and manufacturing processes.</a:t>
            </a:r>
            <a:endParaRPr sz="1700"/>
          </a:p>
          <a:p>
            <a:pPr indent="-88900" lvl="0" marL="177800" rtl="0" algn="l">
              <a:lnSpc>
                <a:spcPct val="90000"/>
              </a:lnSpc>
              <a:spcBef>
                <a:spcPts val="800"/>
              </a:spcBef>
              <a:spcAft>
                <a:spcPts val="0"/>
              </a:spcAft>
              <a:buClr>
                <a:schemeClr val="dk1"/>
              </a:buClr>
              <a:buSzPct val="100000"/>
              <a:buNone/>
            </a:pPr>
            <a:r>
              <a:t/>
            </a:r>
            <a:endParaRPr sz="1400">
              <a:solidFill>
                <a:schemeClr val="lt1"/>
              </a:solidFill>
            </a:endParaRPr>
          </a:p>
        </p:txBody>
      </p:sp>
      <p:pic>
        <p:nvPicPr>
          <p:cNvPr id="168" name="Google Shape;168;p26"/>
          <p:cNvPicPr preferRelativeResize="0"/>
          <p:nvPr/>
        </p:nvPicPr>
        <p:blipFill>
          <a:blip r:embed="rId3">
            <a:alphaModFix/>
          </a:blip>
          <a:stretch>
            <a:fillRect/>
          </a:stretch>
        </p:blipFill>
        <p:spPr>
          <a:xfrm>
            <a:off x="5504800" y="-9"/>
            <a:ext cx="3636808" cy="35706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4" name="Google Shape;174;p27"/>
          <p:cNvSpPr/>
          <p:nvPr/>
        </p:nvSpPr>
        <p:spPr>
          <a:xfrm>
            <a:off x="0" y="0"/>
            <a:ext cx="8562311" cy="5143500"/>
          </a:xfrm>
          <a:prstGeom prst="rect">
            <a:avLst/>
          </a:prstGeom>
          <a:solidFill>
            <a:schemeClr val="lt1"/>
          </a:solidFill>
          <a:ln>
            <a:noFill/>
          </a:ln>
          <a:effectLst>
            <a:outerShdw blurRad="889000" sx="90000" rotWithShape="0" algn="t" dir="21540000" dist="406400" sy="900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5" name="Google Shape;175;p27"/>
          <p:cNvSpPr txBox="1"/>
          <p:nvPr>
            <p:ph type="title"/>
          </p:nvPr>
        </p:nvSpPr>
        <p:spPr>
          <a:xfrm>
            <a:off x="3321782" y="242976"/>
            <a:ext cx="3117300" cy="1281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b="1" lang="en" sz="3000"/>
              <a:t>PROBLEM STATEMENT</a:t>
            </a:r>
            <a:endParaRPr/>
          </a:p>
        </p:txBody>
      </p:sp>
      <p:pic>
        <p:nvPicPr>
          <p:cNvPr descr="White puzzle with one red piece" id="176" name="Google Shape;176;p27"/>
          <p:cNvPicPr preferRelativeResize="0"/>
          <p:nvPr/>
        </p:nvPicPr>
        <p:blipFill rotWithShape="1">
          <a:blip r:embed="rId3">
            <a:alphaModFix/>
          </a:blip>
          <a:srcRect b="0" l="25802" r="24198" t="0"/>
          <a:stretch/>
        </p:blipFill>
        <p:spPr>
          <a:xfrm>
            <a:off x="0" y="0"/>
            <a:ext cx="3321774" cy="5143501"/>
          </a:xfrm>
          <a:prstGeom prst="rect">
            <a:avLst/>
          </a:prstGeom>
          <a:noFill/>
          <a:ln>
            <a:noFill/>
          </a:ln>
        </p:spPr>
      </p:pic>
      <p:sp>
        <p:nvSpPr>
          <p:cNvPr id="177" name="Google Shape;177;p27"/>
          <p:cNvSpPr txBox="1"/>
          <p:nvPr>
            <p:ph idx="1" type="body"/>
          </p:nvPr>
        </p:nvSpPr>
        <p:spPr>
          <a:xfrm>
            <a:off x="3321719" y="1378148"/>
            <a:ext cx="5658000" cy="36228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700">
                <a:latin typeface="Arial"/>
                <a:ea typeface="Arial"/>
                <a:cs typeface="Arial"/>
                <a:sym typeface="Arial"/>
              </a:rPr>
              <a:t>Despite the innovative approach of the mobile robotic object sorter in automating sorting tasks, the system currently faces limitations in sensor accuracy, gripper versatility, wireless communication reliability, and navigation precision. These challenges hinder the robot's ability to operate efficiently in diverse and dynamic industrial environments. The objective is to address these limitations to enhance the robot's adaptability, accuracy, and overall performance to meet the rigorous demands of modern automated industries.</a:t>
            </a:r>
            <a:endParaRPr sz="1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520700" rtl="0" algn="l">
              <a:lnSpc>
                <a:spcPct val="90000"/>
              </a:lnSpc>
              <a:spcBef>
                <a:spcPts val="400"/>
              </a:spcBef>
              <a:spcAft>
                <a:spcPts val="0"/>
              </a:spcAft>
              <a:buNone/>
            </a:pPr>
            <a:r>
              <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a:t>PART LIST AND DESCRIPTION</a:t>
            </a:r>
            <a:endParaRPr b="1"/>
          </a:p>
        </p:txBody>
      </p:sp>
      <p:grpSp>
        <p:nvGrpSpPr>
          <p:cNvPr id="183" name="Google Shape;183;p28"/>
          <p:cNvGrpSpPr/>
          <p:nvPr/>
        </p:nvGrpSpPr>
        <p:grpSpPr>
          <a:xfrm>
            <a:off x="1065634" y="1370102"/>
            <a:ext cx="7012732" cy="3261715"/>
            <a:chOff x="582645" y="1178"/>
            <a:chExt cx="9350309" cy="4348954"/>
          </a:xfrm>
        </p:grpSpPr>
        <p:sp>
          <p:nvSpPr>
            <p:cNvPr id="184" name="Google Shape;184;p28"/>
            <p:cNvSpPr/>
            <p:nvPr/>
          </p:nvSpPr>
          <p:spPr>
            <a:xfrm>
              <a:off x="582645" y="1178"/>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5" name="Google Shape;185;p28"/>
            <p:cNvSpPr txBox="1"/>
            <p:nvPr/>
          </p:nvSpPr>
          <p:spPr>
            <a:xfrm>
              <a:off x="582645" y="1178"/>
              <a:ext cx="2174490" cy="1304694"/>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Arduino </a:t>
              </a:r>
              <a:endParaRPr>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board</a:t>
              </a:r>
              <a:endParaRPr>
                <a:solidFill>
                  <a:schemeClr val="lt1"/>
                </a:solidFill>
                <a:latin typeface="Calibri"/>
                <a:ea typeface="Calibri"/>
                <a:cs typeface="Calibri"/>
                <a:sym typeface="Calibri"/>
              </a:endParaRPr>
            </a:p>
          </p:txBody>
        </p:sp>
        <p:sp>
          <p:nvSpPr>
            <p:cNvPr id="186" name="Google Shape;186;p28"/>
            <p:cNvSpPr/>
            <p:nvPr/>
          </p:nvSpPr>
          <p:spPr>
            <a:xfrm>
              <a:off x="2974584" y="1178"/>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 name="Google Shape;187;p28"/>
            <p:cNvSpPr txBox="1"/>
            <p:nvPr/>
          </p:nvSpPr>
          <p:spPr>
            <a:xfrm>
              <a:off x="2974584" y="1178"/>
              <a:ext cx="2174490" cy="1304694"/>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b="0" i="0" lang="en" sz="1400" u="none" cap="none" strike="noStrike">
                  <a:solidFill>
                    <a:schemeClr val="lt1"/>
                  </a:solidFill>
                  <a:latin typeface="Calibri"/>
                  <a:ea typeface="Calibri"/>
                  <a:cs typeface="Calibri"/>
                  <a:sym typeface="Calibri"/>
                </a:rPr>
                <a:t> </a:t>
              </a:r>
              <a:r>
                <a:rPr lang="en">
                  <a:solidFill>
                    <a:schemeClr val="lt1"/>
                  </a:solidFill>
                  <a:latin typeface="Calibri"/>
                  <a:ea typeface="Calibri"/>
                  <a:cs typeface="Calibri"/>
                  <a:sym typeface="Calibri"/>
                </a:rPr>
                <a:t>Connecting Wires</a:t>
              </a:r>
              <a:r>
                <a:rPr b="0" i="0" lang="en" sz="1400" u="none" cap="none" strike="noStrike">
                  <a:solidFill>
                    <a:schemeClr val="lt1"/>
                  </a:solidFill>
                  <a:latin typeface="Calibri"/>
                  <a:ea typeface="Calibri"/>
                  <a:cs typeface="Calibri"/>
                  <a:sym typeface="Calibri"/>
                </a:rPr>
                <a:t> </a:t>
              </a:r>
              <a:endParaRPr sz="1100"/>
            </a:p>
          </p:txBody>
        </p:sp>
        <p:sp>
          <p:nvSpPr>
            <p:cNvPr id="188" name="Google Shape;188;p28"/>
            <p:cNvSpPr/>
            <p:nvPr/>
          </p:nvSpPr>
          <p:spPr>
            <a:xfrm>
              <a:off x="5366524" y="1178"/>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 name="Google Shape;189;p28"/>
            <p:cNvSpPr txBox="1"/>
            <p:nvPr/>
          </p:nvSpPr>
          <p:spPr>
            <a:xfrm>
              <a:off x="5366524" y="1178"/>
              <a:ext cx="2174490" cy="1304694"/>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Gripper </a:t>
              </a:r>
              <a:endParaRPr>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Mechanism</a:t>
              </a:r>
              <a:endParaRPr sz="1100"/>
            </a:p>
          </p:txBody>
        </p:sp>
        <p:sp>
          <p:nvSpPr>
            <p:cNvPr id="190" name="Google Shape;190;p28"/>
            <p:cNvSpPr/>
            <p:nvPr/>
          </p:nvSpPr>
          <p:spPr>
            <a:xfrm>
              <a:off x="7758464" y="1178"/>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 name="Google Shape;191;p28"/>
            <p:cNvSpPr txBox="1"/>
            <p:nvPr/>
          </p:nvSpPr>
          <p:spPr>
            <a:xfrm>
              <a:off x="7758464" y="1178"/>
              <a:ext cx="2174490" cy="1304694"/>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Chasis</a:t>
              </a:r>
              <a:endParaRPr sz="1100"/>
            </a:p>
          </p:txBody>
        </p:sp>
        <p:sp>
          <p:nvSpPr>
            <p:cNvPr id="192" name="Google Shape;192;p28"/>
            <p:cNvSpPr/>
            <p:nvPr/>
          </p:nvSpPr>
          <p:spPr>
            <a:xfrm>
              <a:off x="582645" y="1523321"/>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3" name="Google Shape;193;p28"/>
            <p:cNvSpPr txBox="1"/>
            <p:nvPr/>
          </p:nvSpPr>
          <p:spPr>
            <a:xfrm>
              <a:off x="582645" y="1523321"/>
              <a:ext cx="2174490" cy="1304694"/>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Color </a:t>
              </a:r>
              <a:endParaRPr>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Sensor</a:t>
              </a:r>
              <a:endParaRPr>
                <a:solidFill>
                  <a:schemeClr val="lt1"/>
                </a:solidFill>
                <a:latin typeface="Calibri"/>
                <a:ea typeface="Calibri"/>
                <a:cs typeface="Calibri"/>
                <a:sym typeface="Calibri"/>
              </a:endParaRPr>
            </a:p>
          </p:txBody>
        </p:sp>
        <p:sp>
          <p:nvSpPr>
            <p:cNvPr id="194" name="Google Shape;194;p28"/>
            <p:cNvSpPr/>
            <p:nvPr/>
          </p:nvSpPr>
          <p:spPr>
            <a:xfrm>
              <a:off x="2974584" y="1523321"/>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5" name="Google Shape;195;p28"/>
            <p:cNvSpPr txBox="1"/>
            <p:nvPr/>
          </p:nvSpPr>
          <p:spPr>
            <a:xfrm>
              <a:off x="2974584" y="1523321"/>
              <a:ext cx="2174490" cy="1304694"/>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DC Motors</a:t>
              </a:r>
              <a:r>
                <a:rPr b="0" i="0" lang="en" sz="1400" u="none" cap="none" strike="noStrike">
                  <a:solidFill>
                    <a:schemeClr val="lt1"/>
                  </a:solidFill>
                  <a:latin typeface="Calibri"/>
                  <a:ea typeface="Calibri"/>
                  <a:cs typeface="Calibri"/>
                  <a:sym typeface="Calibri"/>
                </a:rPr>
                <a:t> </a:t>
              </a:r>
              <a:endParaRPr sz="1100"/>
            </a:p>
          </p:txBody>
        </p:sp>
        <p:sp>
          <p:nvSpPr>
            <p:cNvPr id="196" name="Google Shape;196;p28"/>
            <p:cNvSpPr/>
            <p:nvPr/>
          </p:nvSpPr>
          <p:spPr>
            <a:xfrm>
              <a:off x="5366524" y="1523321"/>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7" name="Google Shape;197;p28"/>
            <p:cNvSpPr txBox="1"/>
            <p:nvPr/>
          </p:nvSpPr>
          <p:spPr>
            <a:xfrm>
              <a:off x="5366524" y="1523321"/>
              <a:ext cx="2174490" cy="1304694"/>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QTR 8RC </a:t>
              </a:r>
              <a:endParaRPr>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Sensor</a:t>
              </a:r>
              <a:r>
                <a:rPr b="0" i="0" lang="en" sz="1400" u="none" cap="none" strike="noStrike">
                  <a:solidFill>
                    <a:schemeClr val="lt1"/>
                  </a:solidFill>
                  <a:latin typeface="Calibri"/>
                  <a:ea typeface="Calibri"/>
                  <a:cs typeface="Calibri"/>
                  <a:sym typeface="Calibri"/>
                </a:rPr>
                <a:t> </a:t>
              </a:r>
              <a:endParaRPr sz="1100"/>
            </a:p>
          </p:txBody>
        </p:sp>
        <p:sp>
          <p:nvSpPr>
            <p:cNvPr id="198" name="Google Shape;198;p28"/>
            <p:cNvSpPr/>
            <p:nvPr/>
          </p:nvSpPr>
          <p:spPr>
            <a:xfrm>
              <a:off x="7758464" y="1523321"/>
              <a:ext cx="2174490" cy="1304694"/>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 name="Google Shape;199;p28"/>
            <p:cNvSpPr txBox="1"/>
            <p:nvPr/>
          </p:nvSpPr>
          <p:spPr>
            <a:xfrm>
              <a:off x="7758464" y="1523321"/>
              <a:ext cx="2174490" cy="1304694"/>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L298N Motor Driver</a:t>
              </a:r>
              <a:endParaRPr>
                <a:solidFill>
                  <a:schemeClr val="lt1"/>
                </a:solidFill>
                <a:latin typeface="Calibri"/>
                <a:ea typeface="Calibri"/>
                <a:cs typeface="Calibri"/>
                <a:sym typeface="Calibri"/>
              </a:endParaRPr>
            </a:p>
          </p:txBody>
        </p:sp>
        <p:sp>
          <p:nvSpPr>
            <p:cNvPr id="200" name="Google Shape;200;p28"/>
            <p:cNvSpPr/>
            <p:nvPr/>
          </p:nvSpPr>
          <p:spPr>
            <a:xfrm>
              <a:off x="1319895" y="3045432"/>
              <a:ext cx="2174400" cy="1304700"/>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1" name="Google Shape;201;p28"/>
            <p:cNvSpPr txBox="1"/>
            <p:nvPr/>
          </p:nvSpPr>
          <p:spPr>
            <a:xfrm>
              <a:off x="1319945" y="3045432"/>
              <a:ext cx="2174400" cy="1304700"/>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IR Reflective </a:t>
              </a:r>
              <a:endParaRPr>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Sensor</a:t>
              </a:r>
              <a:endParaRPr>
                <a:solidFill>
                  <a:schemeClr val="lt1"/>
                </a:solidFill>
                <a:latin typeface="Calibri"/>
                <a:ea typeface="Calibri"/>
                <a:cs typeface="Calibri"/>
                <a:sym typeface="Calibri"/>
              </a:endParaRPr>
            </a:p>
          </p:txBody>
        </p:sp>
        <p:sp>
          <p:nvSpPr>
            <p:cNvPr id="202" name="Google Shape;202;p28"/>
            <p:cNvSpPr/>
            <p:nvPr/>
          </p:nvSpPr>
          <p:spPr>
            <a:xfrm>
              <a:off x="3817184" y="3045432"/>
              <a:ext cx="2174400" cy="1304700"/>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3" name="Google Shape;203;p28"/>
            <p:cNvSpPr txBox="1"/>
            <p:nvPr/>
          </p:nvSpPr>
          <p:spPr>
            <a:xfrm>
              <a:off x="3817217" y="3045432"/>
              <a:ext cx="2174400" cy="1304700"/>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Ultrasonic</a:t>
              </a:r>
              <a:endParaRPr>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Sensor </a:t>
              </a:r>
              <a:endParaRPr>
                <a:solidFill>
                  <a:schemeClr val="lt1"/>
                </a:solidFill>
                <a:latin typeface="Calibri"/>
                <a:ea typeface="Calibri"/>
                <a:cs typeface="Calibri"/>
                <a:sym typeface="Calibri"/>
              </a:endParaRPr>
            </a:p>
          </p:txBody>
        </p:sp>
        <p:sp>
          <p:nvSpPr>
            <p:cNvPr id="204" name="Google Shape;204;p28"/>
            <p:cNvSpPr/>
            <p:nvPr/>
          </p:nvSpPr>
          <p:spPr>
            <a:xfrm>
              <a:off x="6485624" y="3045432"/>
              <a:ext cx="2174400" cy="1304700"/>
            </a:xfrm>
            <a:prstGeom prst="rect">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 name="Google Shape;205;p28"/>
            <p:cNvSpPr txBox="1"/>
            <p:nvPr/>
          </p:nvSpPr>
          <p:spPr>
            <a:xfrm>
              <a:off x="6485624" y="3045432"/>
              <a:ext cx="2174400" cy="1304700"/>
            </a:xfrm>
            <a:prstGeom prst="rect">
              <a:avLst/>
            </a:prstGeom>
            <a:noFill/>
            <a:ln>
              <a:noFill/>
            </a:ln>
          </p:spPr>
          <p:txBody>
            <a:bodyPr anchorCtr="0" anchor="ctr" bIns="54275" lIns="54275" spcFirstLastPara="1" rIns="54275" wrap="square" tIns="54275">
              <a:noAutofit/>
            </a:bodyPr>
            <a:lstStyle/>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Li Ion</a:t>
              </a:r>
              <a:endParaRPr>
                <a:solidFill>
                  <a:schemeClr val="lt1"/>
                </a:solidFill>
                <a:latin typeface="Calibri"/>
                <a:ea typeface="Calibri"/>
                <a:cs typeface="Calibri"/>
                <a:sym typeface="Calibri"/>
              </a:endParaRPr>
            </a:p>
            <a:p>
              <a:pPr indent="0" lvl="0" marL="0" marR="0" rtl="0" algn="ctr">
                <a:lnSpc>
                  <a:spcPct val="90000"/>
                </a:lnSpc>
                <a:spcBef>
                  <a:spcPts val="0"/>
                </a:spcBef>
                <a:spcAft>
                  <a:spcPts val="0"/>
                </a:spcAft>
                <a:buClr>
                  <a:schemeClr val="lt1"/>
                </a:buClr>
                <a:buSzPts val="1400"/>
                <a:buFont typeface="Calibri"/>
                <a:buNone/>
              </a:pPr>
              <a:r>
                <a:rPr lang="en">
                  <a:solidFill>
                    <a:schemeClr val="lt1"/>
                  </a:solidFill>
                  <a:latin typeface="Calibri"/>
                  <a:ea typeface="Calibri"/>
                  <a:cs typeface="Calibri"/>
                  <a:sym typeface="Calibri"/>
                </a:rPr>
                <a:t>Battery</a:t>
              </a:r>
              <a:r>
                <a:rPr b="0" i="0" lang="en" sz="1400" u="none" cap="none" strike="noStrike">
                  <a:solidFill>
                    <a:schemeClr val="lt1"/>
                  </a:solidFill>
                  <a:latin typeface="Calibri"/>
                  <a:ea typeface="Calibri"/>
                  <a:cs typeface="Calibri"/>
                  <a:sym typeface="Calibri"/>
                </a:rPr>
                <a:t> </a:t>
              </a:r>
              <a:endParaRPr sz="11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nvSpPr>
        <p:spPr>
          <a:xfrm>
            <a:off x="381197" y="1625795"/>
            <a:ext cx="21672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dk1"/>
                </a:solidFill>
                <a:latin typeface="Ubuntu"/>
                <a:ea typeface="Ubuntu"/>
                <a:cs typeface="Ubuntu"/>
                <a:sym typeface="Ubuntu"/>
              </a:rPr>
              <a:t>          Arduino Uno</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11" name="Google Shape;211;p29"/>
          <p:cNvPicPr preferRelativeResize="0"/>
          <p:nvPr/>
        </p:nvPicPr>
        <p:blipFill rotWithShape="1">
          <a:blip r:embed="rId3">
            <a:alphaModFix/>
          </a:blip>
          <a:srcRect b="0" l="0" r="0" t="0"/>
          <a:stretch/>
        </p:blipFill>
        <p:spPr>
          <a:xfrm>
            <a:off x="3153311" y="209801"/>
            <a:ext cx="2662210" cy="2007659"/>
          </a:xfrm>
          <a:prstGeom prst="rect">
            <a:avLst/>
          </a:prstGeom>
          <a:noFill/>
          <a:ln>
            <a:noFill/>
          </a:ln>
        </p:spPr>
      </p:pic>
      <p:sp>
        <p:nvSpPr>
          <p:cNvPr id="212" name="Google Shape;212;p29"/>
          <p:cNvSpPr txBox="1"/>
          <p:nvPr/>
        </p:nvSpPr>
        <p:spPr>
          <a:xfrm>
            <a:off x="3575239" y="1646424"/>
            <a:ext cx="1974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 sz="1400">
                <a:solidFill>
                  <a:schemeClr val="dk1"/>
                </a:solidFill>
                <a:latin typeface="Ubuntu"/>
                <a:ea typeface="Ubuntu"/>
                <a:cs typeface="Ubuntu"/>
                <a:sym typeface="Ubuntu"/>
              </a:rPr>
              <a:t>Ultrasonic Distance Sensor</a:t>
            </a:r>
            <a:endParaRPr i="0" sz="1400">
              <a:solidFill>
                <a:schemeClr val="dk1"/>
              </a:solidFill>
              <a:latin typeface="Ubuntu"/>
              <a:ea typeface="Ubuntu"/>
              <a:cs typeface="Ubuntu"/>
              <a:sym typeface="Ubuntu"/>
            </a:endParaRPr>
          </a:p>
        </p:txBody>
      </p:sp>
      <p:sp>
        <p:nvSpPr>
          <p:cNvPr id="213" name="Google Shape;213;p29"/>
          <p:cNvSpPr txBox="1"/>
          <p:nvPr/>
        </p:nvSpPr>
        <p:spPr>
          <a:xfrm>
            <a:off x="6706674" y="1962524"/>
            <a:ext cx="2057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               DC</a:t>
            </a:r>
            <a:r>
              <a:rPr lang="en" sz="1400">
                <a:solidFill>
                  <a:schemeClr val="dk1"/>
                </a:solidFill>
                <a:latin typeface="Calibri"/>
                <a:ea typeface="Calibri"/>
                <a:cs typeface="Calibri"/>
                <a:sym typeface="Calibri"/>
              </a:rPr>
              <a:t> motor</a:t>
            </a:r>
            <a:endParaRPr sz="1400">
              <a:solidFill>
                <a:schemeClr val="dk1"/>
              </a:solidFill>
              <a:latin typeface="Calibri"/>
              <a:ea typeface="Calibri"/>
              <a:cs typeface="Calibri"/>
              <a:sym typeface="Calibri"/>
            </a:endParaRPr>
          </a:p>
        </p:txBody>
      </p:sp>
      <p:sp>
        <p:nvSpPr>
          <p:cNvPr id="214" name="Google Shape;214;p29"/>
          <p:cNvSpPr txBox="1"/>
          <p:nvPr/>
        </p:nvSpPr>
        <p:spPr>
          <a:xfrm rot="4403">
            <a:off x="791298" y="4372275"/>
            <a:ext cx="5387104"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Acrylic</a:t>
            </a:r>
            <a:r>
              <a:rPr lang="en">
                <a:solidFill>
                  <a:schemeClr val="dk1"/>
                </a:solidFill>
                <a:latin typeface="Calibri"/>
                <a:ea typeface="Calibri"/>
                <a:cs typeface="Calibri"/>
                <a:sym typeface="Calibri"/>
              </a:rPr>
              <a:t> Chasis                                                      Gripper Mechanism</a:t>
            </a:r>
            <a:endParaRPr sz="1400">
              <a:solidFill>
                <a:schemeClr val="dk1"/>
              </a:solidFill>
              <a:latin typeface="Calibri"/>
              <a:ea typeface="Calibri"/>
              <a:cs typeface="Calibri"/>
              <a:sym typeface="Calibri"/>
            </a:endParaRPr>
          </a:p>
        </p:txBody>
      </p:sp>
      <p:sp>
        <p:nvSpPr>
          <p:cNvPr id="215" name="Google Shape;215;p29"/>
          <p:cNvSpPr txBox="1"/>
          <p:nvPr/>
        </p:nvSpPr>
        <p:spPr>
          <a:xfrm>
            <a:off x="7140525" y="4230461"/>
            <a:ext cx="2184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L298N Motor Driver</a:t>
            </a:r>
            <a:endParaRPr>
              <a:solidFill>
                <a:schemeClr val="dk1"/>
              </a:solidFill>
              <a:latin typeface="Calibri"/>
              <a:ea typeface="Calibri"/>
              <a:cs typeface="Calibri"/>
              <a:sym typeface="Calibri"/>
            </a:endParaRPr>
          </a:p>
        </p:txBody>
      </p:sp>
      <p:pic>
        <p:nvPicPr>
          <p:cNvPr id="216" name="Google Shape;216;p29"/>
          <p:cNvPicPr preferRelativeResize="0"/>
          <p:nvPr/>
        </p:nvPicPr>
        <p:blipFill>
          <a:blip r:embed="rId4">
            <a:alphaModFix/>
          </a:blip>
          <a:stretch>
            <a:fillRect/>
          </a:stretch>
        </p:blipFill>
        <p:spPr>
          <a:xfrm>
            <a:off x="372850" y="68246"/>
            <a:ext cx="2183999" cy="1638567"/>
          </a:xfrm>
          <a:prstGeom prst="rect">
            <a:avLst/>
          </a:prstGeom>
          <a:noFill/>
          <a:ln>
            <a:noFill/>
          </a:ln>
        </p:spPr>
      </p:pic>
      <p:pic>
        <p:nvPicPr>
          <p:cNvPr id="217" name="Google Shape;217;p29"/>
          <p:cNvPicPr preferRelativeResize="0"/>
          <p:nvPr/>
        </p:nvPicPr>
        <p:blipFill>
          <a:blip r:embed="rId5">
            <a:alphaModFix/>
          </a:blip>
          <a:stretch>
            <a:fillRect/>
          </a:stretch>
        </p:blipFill>
        <p:spPr>
          <a:xfrm>
            <a:off x="6906509" y="209800"/>
            <a:ext cx="1657724" cy="1657724"/>
          </a:xfrm>
          <a:prstGeom prst="rect">
            <a:avLst/>
          </a:prstGeom>
          <a:noFill/>
          <a:ln>
            <a:noFill/>
          </a:ln>
        </p:spPr>
      </p:pic>
      <p:pic>
        <p:nvPicPr>
          <p:cNvPr id="218" name="Google Shape;218;p29"/>
          <p:cNvPicPr preferRelativeResize="0"/>
          <p:nvPr/>
        </p:nvPicPr>
        <p:blipFill>
          <a:blip r:embed="rId6">
            <a:alphaModFix/>
          </a:blip>
          <a:stretch>
            <a:fillRect/>
          </a:stretch>
        </p:blipFill>
        <p:spPr>
          <a:xfrm>
            <a:off x="715450" y="2278295"/>
            <a:ext cx="2140046" cy="2140046"/>
          </a:xfrm>
          <a:prstGeom prst="rect">
            <a:avLst/>
          </a:prstGeom>
          <a:noFill/>
          <a:ln>
            <a:noFill/>
          </a:ln>
        </p:spPr>
      </p:pic>
      <p:pic>
        <p:nvPicPr>
          <p:cNvPr id="219" name="Google Shape;219;p29"/>
          <p:cNvPicPr preferRelativeResize="0"/>
          <p:nvPr/>
        </p:nvPicPr>
        <p:blipFill>
          <a:blip r:embed="rId7">
            <a:alphaModFix/>
          </a:blip>
          <a:stretch>
            <a:fillRect/>
          </a:stretch>
        </p:blipFill>
        <p:spPr>
          <a:xfrm>
            <a:off x="3984600" y="2921749"/>
            <a:ext cx="1657700" cy="1447075"/>
          </a:xfrm>
          <a:prstGeom prst="rect">
            <a:avLst/>
          </a:prstGeom>
          <a:noFill/>
          <a:ln>
            <a:noFill/>
          </a:ln>
        </p:spPr>
      </p:pic>
      <p:pic>
        <p:nvPicPr>
          <p:cNvPr id="220" name="Google Shape;220;p29"/>
          <p:cNvPicPr preferRelativeResize="0"/>
          <p:nvPr/>
        </p:nvPicPr>
        <p:blipFill>
          <a:blip r:embed="rId8">
            <a:alphaModFix/>
          </a:blip>
          <a:stretch>
            <a:fillRect/>
          </a:stretch>
        </p:blipFill>
        <p:spPr>
          <a:xfrm>
            <a:off x="6726000" y="2339175"/>
            <a:ext cx="2018725" cy="189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nvSpPr>
        <p:spPr>
          <a:xfrm>
            <a:off x="367725" y="2045350"/>
            <a:ext cx="2417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RGB Color Sensor</a:t>
            </a:r>
            <a:endParaRPr sz="1100"/>
          </a:p>
        </p:txBody>
      </p:sp>
      <p:sp>
        <p:nvSpPr>
          <p:cNvPr id="226" name="Google Shape;226;p30"/>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7" name="Google Shape;227;p30"/>
          <p:cNvSpPr txBox="1"/>
          <p:nvPr/>
        </p:nvSpPr>
        <p:spPr>
          <a:xfrm>
            <a:off x="3763975" y="1947824"/>
            <a:ext cx="44763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 sz="1400">
                <a:solidFill>
                  <a:schemeClr val="dk1"/>
                </a:solidFill>
                <a:latin typeface="Ubuntu"/>
                <a:ea typeface="Ubuntu"/>
                <a:cs typeface="Ubuntu"/>
                <a:sym typeface="Ubuntu"/>
              </a:rPr>
              <a:t>		                 </a:t>
            </a:r>
            <a:r>
              <a:rPr lang="en">
                <a:solidFill>
                  <a:schemeClr val="dk1"/>
                </a:solidFill>
                <a:latin typeface="Ubuntu"/>
                <a:ea typeface="Ubuntu"/>
                <a:cs typeface="Ubuntu"/>
                <a:sym typeface="Ubuntu"/>
              </a:rPr>
              <a:t>QTR 8rc sensor</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8" name="Google Shape;228;p30"/>
          <p:cNvSpPr txBox="1"/>
          <p:nvPr/>
        </p:nvSpPr>
        <p:spPr>
          <a:xfrm>
            <a:off x="643610" y="4389125"/>
            <a:ext cx="7682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IR Reflective Sensor </a:t>
            </a:r>
            <a:endParaRPr sz="1400">
              <a:solidFill>
                <a:schemeClr val="dk1"/>
              </a:solidFill>
              <a:latin typeface="Calibri"/>
              <a:ea typeface="Calibri"/>
              <a:cs typeface="Calibri"/>
              <a:sym typeface="Calibri"/>
            </a:endParaRPr>
          </a:p>
        </p:txBody>
      </p:sp>
      <p:pic>
        <p:nvPicPr>
          <p:cNvPr id="229" name="Google Shape;229;p30"/>
          <p:cNvPicPr preferRelativeResize="0"/>
          <p:nvPr/>
        </p:nvPicPr>
        <p:blipFill>
          <a:blip r:embed="rId3">
            <a:alphaModFix/>
          </a:blip>
          <a:stretch>
            <a:fillRect/>
          </a:stretch>
        </p:blipFill>
        <p:spPr>
          <a:xfrm>
            <a:off x="455250" y="23475"/>
            <a:ext cx="2046100" cy="1817825"/>
          </a:xfrm>
          <a:prstGeom prst="rect">
            <a:avLst/>
          </a:prstGeom>
          <a:noFill/>
          <a:ln>
            <a:noFill/>
          </a:ln>
        </p:spPr>
      </p:pic>
      <p:pic>
        <p:nvPicPr>
          <p:cNvPr id="230" name="Google Shape;230;p30"/>
          <p:cNvPicPr preferRelativeResize="0"/>
          <p:nvPr/>
        </p:nvPicPr>
        <p:blipFill>
          <a:blip r:embed="rId4">
            <a:alphaModFix/>
          </a:blip>
          <a:stretch>
            <a:fillRect/>
          </a:stretch>
        </p:blipFill>
        <p:spPr>
          <a:xfrm>
            <a:off x="3850275" y="195200"/>
            <a:ext cx="4476176" cy="1646100"/>
          </a:xfrm>
          <a:prstGeom prst="rect">
            <a:avLst/>
          </a:prstGeom>
          <a:noFill/>
          <a:ln>
            <a:noFill/>
          </a:ln>
        </p:spPr>
      </p:pic>
      <p:pic>
        <p:nvPicPr>
          <p:cNvPr id="231" name="Google Shape;231;p30"/>
          <p:cNvPicPr preferRelativeResize="0"/>
          <p:nvPr/>
        </p:nvPicPr>
        <p:blipFill>
          <a:blip r:embed="rId5">
            <a:alphaModFix/>
          </a:blip>
          <a:stretch>
            <a:fillRect/>
          </a:stretch>
        </p:blipFill>
        <p:spPr>
          <a:xfrm>
            <a:off x="507625" y="2330050"/>
            <a:ext cx="1941349" cy="1941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1"/>
          <p:cNvSpPr/>
          <p:nvPr/>
        </p:nvSpPr>
        <p:spPr>
          <a:xfrm>
            <a:off x="-1"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7" name="Google Shape;237;p31"/>
          <p:cNvSpPr txBox="1"/>
          <p:nvPr>
            <p:ph type="title"/>
          </p:nvPr>
        </p:nvSpPr>
        <p:spPr>
          <a:xfrm>
            <a:off x="628650" y="417746"/>
            <a:ext cx="7886700" cy="85027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Calibri"/>
              <a:buNone/>
            </a:pPr>
            <a:r>
              <a:rPr b="1" lang="en" sz="3900"/>
              <a:t>HOW IT WORKS</a:t>
            </a:r>
            <a:endParaRPr/>
          </a:p>
        </p:txBody>
      </p:sp>
      <p:grpSp>
        <p:nvGrpSpPr>
          <p:cNvPr id="238" name="Google Shape;238;p31"/>
          <p:cNvGrpSpPr/>
          <p:nvPr/>
        </p:nvGrpSpPr>
        <p:grpSpPr>
          <a:xfrm>
            <a:off x="690610" y="1985111"/>
            <a:ext cx="7762827" cy="1974503"/>
            <a:chOff x="82613" y="821189"/>
            <a:chExt cx="10350436" cy="2632671"/>
          </a:xfrm>
        </p:grpSpPr>
        <p:sp>
          <p:nvSpPr>
            <p:cNvPr id="239" name="Google Shape;239;p31"/>
            <p:cNvSpPr/>
            <p:nvPr/>
          </p:nvSpPr>
          <p:spPr>
            <a:xfrm>
              <a:off x="82613" y="821189"/>
              <a:ext cx="897300" cy="897300"/>
            </a:xfrm>
            <a:prstGeom prst="ellipse">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 name="Google Shape;240;p31"/>
            <p:cNvSpPr/>
            <p:nvPr/>
          </p:nvSpPr>
          <p:spPr>
            <a:xfrm>
              <a:off x="1172126" y="821189"/>
              <a:ext cx="2115000" cy="8973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 name="Google Shape;241;p31"/>
            <p:cNvSpPr txBox="1"/>
            <p:nvPr/>
          </p:nvSpPr>
          <p:spPr>
            <a:xfrm>
              <a:off x="1172131" y="1001164"/>
              <a:ext cx="1584000" cy="520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Line Tracking</a:t>
              </a:r>
              <a:endParaRPr sz="1000">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1000"/>
                <a:buFont typeface="Calibri"/>
                <a:buNone/>
              </a:pPr>
              <a:r>
                <a:t/>
              </a:r>
              <a:endParaRPr sz="1000">
                <a:solidFill>
                  <a:schemeClr val="dk1"/>
                </a:solidFill>
                <a:latin typeface="Calibri"/>
                <a:ea typeface="Calibri"/>
                <a:cs typeface="Calibri"/>
                <a:sym typeface="Calibri"/>
              </a:endParaRPr>
            </a:p>
          </p:txBody>
        </p:sp>
        <p:sp>
          <p:nvSpPr>
            <p:cNvPr id="242" name="Google Shape;242;p31"/>
            <p:cNvSpPr/>
            <p:nvPr/>
          </p:nvSpPr>
          <p:spPr>
            <a:xfrm>
              <a:off x="3655575" y="821189"/>
              <a:ext cx="897300" cy="897300"/>
            </a:xfrm>
            <a:prstGeom prst="ellipse">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 name="Google Shape;243;p31"/>
            <p:cNvSpPr/>
            <p:nvPr/>
          </p:nvSpPr>
          <p:spPr>
            <a:xfrm>
              <a:off x="4745088" y="821189"/>
              <a:ext cx="2115000" cy="8973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 name="Google Shape;244;p31"/>
            <p:cNvSpPr/>
            <p:nvPr/>
          </p:nvSpPr>
          <p:spPr>
            <a:xfrm>
              <a:off x="7228536" y="821189"/>
              <a:ext cx="897300" cy="897300"/>
            </a:xfrm>
            <a:prstGeom prst="ellipse">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 name="Google Shape;245;p31"/>
            <p:cNvSpPr/>
            <p:nvPr/>
          </p:nvSpPr>
          <p:spPr>
            <a:xfrm>
              <a:off x="8318049" y="821189"/>
              <a:ext cx="2115000" cy="8973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 name="Google Shape;246;p31"/>
            <p:cNvSpPr txBox="1"/>
            <p:nvPr/>
          </p:nvSpPr>
          <p:spPr>
            <a:xfrm>
              <a:off x="8318049" y="821189"/>
              <a:ext cx="2115000" cy="897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Object Handling</a:t>
              </a:r>
              <a:endParaRPr sz="1100"/>
            </a:p>
          </p:txBody>
        </p:sp>
        <p:sp>
          <p:nvSpPr>
            <p:cNvPr id="247" name="Google Shape;247;p31"/>
            <p:cNvSpPr/>
            <p:nvPr/>
          </p:nvSpPr>
          <p:spPr>
            <a:xfrm>
              <a:off x="1737242" y="2469329"/>
              <a:ext cx="897300" cy="897300"/>
            </a:xfrm>
            <a:prstGeom prst="ellipse">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 name="Google Shape;248;p31"/>
            <p:cNvSpPr/>
            <p:nvPr/>
          </p:nvSpPr>
          <p:spPr>
            <a:xfrm>
              <a:off x="2826747" y="2381960"/>
              <a:ext cx="2115000" cy="1071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 name="Google Shape;249;p31"/>
            <p:cNvSpPr txBox="1"/>
            <p:nvPr/>
          </p:nvSpPr>
          <p:spPr>
            <a:xfrm>
              <a:off x="2826747" y="2381960"/>
              <a:ext cx="2115000" cy="10719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Colour Identification</a:t>
              </a:r>
              <a:endParaRPr sz="1000">
                <a:solidFill>
                  <a:schemeClr val="dk1"/>
                </a:solidFill>
                <a:latin typeface="Calibri"/>
                <a:ea typeface="Calibri"/>
                <a:cs typeface="Calibri"/>
                <a:sym typeface="Calibri"/>
              </a:endParaRPr>
            </a:p>
          </p:txBody>
        </p:sp>
        <p:sp>
          <p:nvSpPr>
            <p:cNvPr id="250" name="Google Shape;250;p31"/>
            <p:cNvSpPr/>
            <p:nvPr/>
          </p:nvSpPr>
          <p:spPr>
            <a:xfrm>
              <a:off x="5310204" y="2469329"/>
              <a:ext cx="897300" cy="897300"/>
            </a:xfrm>
            <a:prstGeom prst="ellipse">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 name="Google Shape;251;p31"/>
            <p:cNvSpPr/>
            <p:nvPr/>
          </p:nvSpPr>
          <p:spPr>
            <a:xfrm>
              <a:off x="6399708" y="2469329"/>
              <a:ext cx="2115000" cy="8973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 name="Google Shape;252;p31"/>
            <p:cNvSpPr txBox="1"/>
            <p:nvPr/>
          </p:nvSpPr>
          <p:spPr>
            <a:xfrm>
              <a:off x="6399708" y="2469329"/>
              <a:ext cx="2115000" cy="897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Object Sorting</a:t>
              </a:r>
              <a:endParaRPr sz="1100"/>
            </a:p>
          </p:txBody>
        </p:sp>
        <p:sp>
          <p:nvSpPr>
            <p:cNvPr id="253" name="Google Shape;253;p31"/>
            <p:cNvSpPr txBox="1"/>
            <p:nvPr/>
          </p:nvSpPr>
          <p:spPr>
            <a:xfrm>
              <a:off x="4745088" y="821189"/>
              <a:ext cx="2115000" cy="897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Object Detection</a:t>
              </a:r>
              <a:endParaRPr sz="1100"/>
            </a:p>
          </p:txBody>
        </p:sp>
      </p:grpSp>
      <p:sp>
        <p:nvSpPr>
          <p:cNvPr id="254" name="Google Shape;254;p31"/>
          <p:cNvSpPr txBox="1"/>
          <p:nvPr/>
        </p:nvSpPr>
        <p:spPr>
          <a:xfrm>
            <a:off x="760350" y="2162575"/>
            <a:ext cx="523500" cy="315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1</a:t>
            </a:r>
            <a:endParaRPr sz="1000">
              <a:solidFill>
                <a:schemeClr val="dk1"/>
              </a:solidFill>
              <a:latin typeface="Calibri"/>
              <a:ea typeface="Calibri"/>
              <a:cs typeface="Calibri"/>
              <a:sym typeface="Calibri"/>
            </a:endParaRPr>
          </a:p>
        </p:txBody>
      </p:sp>
      <p:sp>
        <p:nvSpPr>
          <p:cNvPr id="255" name="Google Shape;255;p31"/>
          <p:cNvSpPr txBox="1"/>
          <p:nvPr/>
        </p:nvSpPr>
        <p:spPr>
          <a:xfrm>
            <a:off x="3460425" y="2162575"/>
            <a:ext cx="523500" cy="315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2</a:t>
            </a:r>
            <a:endParaRPr sz="1000">
              <a:solidFill>
                <a:schemeClr val="dk1"/>
              </a:solidFill>
              <a:latin typeface="Calibri"/>
              <a:ea typeface="Calibri"/>
              <a:cs typeface="Calibri"/>
              <a:sym typeface="Calibri"/>
            </a:endParaRPr>
          </a:p>
        </p:txBody>
      </p:sp>
      <p:sp>
        <p:nvSpPr>
          <p:cNvPr id="256" name="Google Shape;256;p31"/>
          <p:cNvSpPr txBox="1"/>
          <p:nvPr/>
        </p:nvSpPr>
        <p:spPr>
          <a:xfrm>
            <a:off x="6160500" y="2162575"/>
            <a:ext cx="523500" cy="315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3</a:t>
            </a:r>
            <a:endParaRPr sz="1000">
              <a:solidFill>
                <a:schemeClr val="dk1"/>
              </a:solidFill>
              <a:latin typeface="Calibri"/>
              <a:ea typeface="Calibri"/>
              <a:cs typeface="Calibri"/>
              <a:sym typeface="Calibri"/>
            </a:endParaRPr>
          </a:p>
        </p:txBody>
      </p:sp>
      <p:sp>
        <p:nvSpPr>
          <p:cNvPr id="257" name="Google Shape;257;p31"/>
          <p:cNvSpPr txBox="1"/>
          <p:nvPr/>
        </p:nvSpPr>
        <p:spPr>
          <a:xfrm>
            <a:off x="1997675" y="3399875"/>
            <a:ext cx="523500" cy="315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4</a:t>
            </a:r>
            <a:endParaRPr sz="1000">
              <a:solidFill>
                <a:schemeClr val="dk1"/>
              </a:solidFill>
              <a:latin typeface="Calibri"/>
              <a:ea typeface="Calibri"/>
              <a:cs typeface="Calibri"/>
              <a:sym typeface="Calibri"/>
            </a:endParaRPr>
          </a:p>
        </p:txBody>
      </p:sp>
      <p:sp>
        <p:nvSpPr>
          <p:cNvPr id="258" name="Google Shape;258;p31"/>
          <p:cNvSpPr txBox="1"/>
          <p:nvPr/>
        </p:nvSpPr>
        <p:spPr>
          <a:xfrm>
            <a:off x="4697750" y="3399875"/>
            <a:ext cx="523500" cy="3159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000"/>
              <a:buFont typeface="Calibri"/>
              <a:buNone/>
            </a:pPr>
            <a:r>
              <a:rPr lang="en" sz="1000">
                <a:solidFill>
                  <a:schemeClr val="dk1"/>
                </a:solidFill>
                <a:latin typeface="Calibri"/>
                <a:ea typeface="Calibri"/>
                <a:cs typeface="Calibri"/>
                <a:sym typeface="Calibri"/>
              </a:rPr>
              <a:t>5</a:t>
            </a:r>
            <a:endParaRPr sz="1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32"/>
          <p:cNvSpPr/>
          <p:nvPr/>
        </p:nvSpPr>
        <p:spPr>
          <a:xfrm>
            <a:off x="-1"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4" name="Google Shape;264;p32"/>
          <p:cNvSpPr txBox="1"/>
          <p:nvPr>
            <p:ph type="title"/>
          </p:nvPr>
        </p:nvSpPr>
        <p:spPr>
          <a:xfrm>
            <a:off x="253425" y="74071"/>
            <a:ext cx="7886700" cy="850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Calibri"/>
              <a:buNone/>
            </a:pPr>
            <a:r>
              <a:rPr b="1" lang="en" sz="3900"/>
              <a:t>PID WORKING</a:t>
            </a:r>
            <a:endParaRPr/>
          </a:p>
        </p:txBody>
      </p:sp>
      <p:pic>
        <p:nvPicPr>
          <p:cNvPr id="265" name="Google Shape;265;p32"/>
          <p:cNvPicPr preferRelativeResize="0"/>
          <p:nvPr/>
        </p:nvPicPr>
        <p:blipFill>
          <a:blip r:embed="rId3">
            <a:alphaModFix/>
          </a:blip>
          <a:stretch>
            <a:fillRect/>
          </a:stretch>
        </p:blipFill>
        <p:spPr>
          <a:xfrm>
            <a:off x="253426" y="732700"/>
            <a:ext cx="2797874" cy="3187552"/>
          </a:xfrm>
          <a:prstGeom prst="rect">
            <a:avLst/>
          </a:prstGeom>
          <a:noFill/>
          <a:ln>
            <a:noFill/>
          </a:ln>
        </p:spPr>
      </p:pic>
      <p:pic>
        <p:nvPicPr>
          <p:cNvPr id="266" name="Google Shape;266;p32"/>
          <p:cNvPicPr preferRelativeResize="0"/>
          <p:nvPr/>
        </p:nvPicPr>
        <p:blipFill>
          <a:blip r:embed="rId4">
            <a:alphaModFix/>
          </a:blip>
          <a:stretch>
            <a:fillRect/>
          </a:stretch>
        </p:blipFill>
        <p:spPr>
          <a:xfrm>
            <a:off x="3377275" y="732700"/>
            <a:ext cx="2536850" cy="3187552"/>
          </a:xfrm>
          <a:prstGeom prst="rect">
            <a:avLst/>
          </a:prstGeom>
          <a:solidFill>
            <a:schemeClr val="lt1"/>
          </a:solidFill>
          <a:ln>
            <a:noFill/>
          </a:ln>
        </p:spPr>
      </p:pic>
      <p:pic>
        <p:nvPicPr>
          <p:cNvPr id="267" name="Google Shape;267;p32"/>
          <p:cNvPicPr preferRelativeResize="0"/>
          <p:nvPr/>
        </p:nvPicPr>
        <p:blipFill>
          <a:blip r:embed="rId5">
            <a:alphaModFix/>
          </a:blip>
          <a:stretch>
            <a:fillRect/>
          </a:stretch>
        </p:blipFill>
        <p:spPr>
          <a:xfrm>
            <a:off x="6240100" y="741475"/>
            <a:ext cx="2536851" cy="3170002"/>
          </a:xfrm>
          <a:prstGeom prst="rect">
            <a:avLst/>
          </a:prstGeom>
          <a:solidFill>
            <a:schemeClr val="lt1"/>
          </a:solidFill>
          <a:ln>
            <a:noFill/>
          </a:ln>
        </p:spPr>
      </p:pic>
      <p:pic>
        <p:nvPicPr>
          <p:cNvPr id="268" name="Google Shape;268;p32"/>
          <p:cNvPicPr preferRelativeResize="0"/>
          <p:nvPr/>
        </p:nvPicPr>
        <p:blipFill rotWithShape="1">
          <a:blip r:embed="rId6">
            <a:alphaModFix/>
          </a:blip>
          <a:srcRect b="7460" l="0" r="0" t="7469"/>
          <a:stretch/>
        </p:blipFill>
        <p:spPr>
          <a:xfrm>
            <a:off x="1728000" y="3982427"/>
            <a:ext cx="5688000" cy="1063875"/>
          </a:xfrm>
          <a:prstGeom prst="rect">
            <a:avLst/>
          </a:prstGeom>
          <a:solidFill>
            <a:schemeClr val="lt1"/>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sp>
        <p:nvSpPr>
          <p:cNvPr id="273" name="Google Shape;273;p33"/>
          <p:cNvSpPr/>
          <p:nvPr/>
        </p:nvSpPr>
        <p:spPr>
          <a:xfrm>
            <a:off x="2288" y="0"/>
            <a:ext cx="9141712"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74" name="Google Shape;274;p33"/>
          <p:cNvGrpSpPr/>
          <p:nvPr/>
        </p:nvGrpSpPr>
        <p:grpSpPr>
          <a:xfrm>
            <a:off x="0" y="0"/>
            <a:ext cx="9141714" cy="5143500"/>
            <a:chOff x="651279" y="598259"/>
            <a:chExt cx="10889442" cy="5680742"/>
          </a:xfrm>
        </p:grpSpPr>
        <p:sp>
          <p:nvSpPr>
            <p:cNvPr id="275" name="Google Shape;275;p33"/>
            <p:cNvSpPr/>
            <p:nvPr/>
          </p:nvSpPr>
          <p:spPr>
            <a:xfrm>
              <a:off x="651279" y="598259"/>
              <a:ext cx="10889442" cy="5680742"/>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6" name="Google Shape;276;p33"/>
            <p:cNvSpPr/>
            <p:nvPr/>
          </p:nvSpPr>
          <p:spPr>
            <a:xfrm>
              <a:off x="651279" y="598259"/>
              <a:ext cx="10889442" cy="5680742"/>
            </a:xfrm>
            <a:prstGeom prst="rect">
              <a:avLst/>
            </a:prstGeom>
            <a:solidFill>
              <a:schemeClr val="accent6">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77" name="Google Shape;277;p33"/>
          <p:cNvGrpSpPr/>
          <p:nvPr/>
        </p:nvGrpSpPr>
        <p:grpSpPr>
          <a:xfrm>
            <a:off x="1143" y="0"/>
            <a:ext cx="9141714" cy="5143500"/>
            <a:chOff x="0" y="0"/>
            <a:chExt cx="12188952" cy="6858000"/>
          </a:xfrm>
        </p:grpSpPr>
        <p:sp>
          <p:nvSpPr>
            <p:cNvPr id="278" name="Google Shape;278;p33"/>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9" name="Google Shape;279;p33"/>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0" name="Google Shape;280;p33"/>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1" name="Google Shape;281;p33"/>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2" name="Google Shape;282;p33"/>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3"/>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3"/>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85" name="Google Shape;285;p33"/>
          <p:cNvSpPr txBox="1"/>
          <p:nvPr>
            <p:ph type="ctrTitle"/>
          </p:nvPr>
        </p:nvSpPr>
        <p:spPr>
          <a:xfrm>
            <a:off x="592281" y="499763"/>
            <a:ext cx="7918804" cy="228325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1"/>
              </a:buClr>
              <a:buSzPts val="3600"/>
              <a:buFont typeface="Calibri"/>
              <a:buNone/>
            </a:pPr>
            <a:r>
              <a:rPr lang="en" sz="3600">
                <a:solidFill>
                  <a:schemeClr val="lt1"/>
                </a:solidFill>
              </a:rPr>
              <a:t>CODE PROCESS FLOW</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